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DM Sans" pitchFamily="2" charset="0"/>
      <p:regular r:id="rId25"/>
      <p:bold r:id="rId26"/>
      <p:italic r:id="rId27"/>
      <p:boldItalic r:id="rId28"/>
    </p:embeddedFont>
    <p:embeddedFont>
      <p:font typeface="Montserrat" panose="00000500000000000000" pitchFamily="2" charset="0"/>
      <p:regular r:id="rId29"/>
      <p:bold r:id="rId30"/>
      <p:italic r:id="rId31"/>
      <p:boldItalic r:id="rId32"/>
    </p:embeddedFont>
    <p:embeddedFont>
      <p:font typeface="Montserrat Bold" panose="00000800000000000000" pitchFamily="2" charset="0"/>
      <p:regular r:id="rId33"/>
      <p:bold r:id="rId34"/>
    </p:embeddedFont>
    <p:embeddedFont>
      <p:font typeface="Montserrat Classic Bold" panose="020B0604020202020204" charset="0"/>
      <p:regular r:id="rId35"/>
    </p:embeddedFont>
    <p:embeddedFont>
      <p:font typeface="Open Sans" panose="020B0606030504020204" pitchFamily="34" charset="0"/>
      <p:regular r:id="rId36"/>
      <p:bold r:id="rId37"/>
      <p:italic r:id="rId38"/>
      <p:boldItalic r:id="rId39"/>
    </p:embeddedFont>
    <p:embeddedFont>
      <p:font typeface="Oswald" panose="00000500000000000000" pitchFamily="2" charset="0"/>
      <p:regular r:id="rId40"/>
      <p:bold r:id="rId41"/>
    </p:embeddedFont>
    <p:embeddedFont>
      <p:font typeface="Oswald Bold" panose="00000800000000000000" pitchFamily="2" charset="0"/>
      <p:regular r:id="rId42"/>
      <p:bold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72" y="71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sv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15233768" y="424536"/>
            <a:ext cx="2388508" cy="928248"/>
          </a:xfrm>
          <a:custGeom>
            <a:avLst/>
            <a:gdLst/>
            <a:ahLst/>
            <a:cxnLst/>
            <a:rect l="l" t="t" r="r" b="b"/>
            <a:pathLst>
              <a:path w="2388508" h="928248">
                <a:moveTo>
                  <a:pt x="0" y="0"/>
                </a:moveTo>
                <a:lnTo>
                  <a:pt x="2388508" y="0"/>
                </a:lnTo>
                <a:lnTo>
                  <a:pt x="2388508" y="928248"/>
                </a:lnTo>
                <a:lnTo>
                  <a:pt x="0" y="928248"/>
                </a:lnTo>
                <a:lnTo>
                  <a:pt x="0" y="0"/>
                </a:lnTo>
                <a:close/>
              </a:path>
            </a:pathLst>
          </a:custGeom>
          <a:blipFill>
            <a:blip r:embed="rId5"/>
            <a:stretch>
              <a:fillRect t="-8728" b="-8728"/>
            </a:stretch>
          </a:blipFill>
        </p:spPr>
        <p:txBody>
          <a:bodyPr/>
          <a:lstStyle/>
          <a:p>
            <a:endParaRPr lang="en-IN"/>
          </a:p>
        </p:txBody>
      </p:sp>
      <p:sp>
        <p:nvSpPr>
          <p:cNvPr id="6" name="TextBox 6"/>
          <p:cNvSpPr txBox="1"/>
          <p:nvPr/>
        </p:nvSpPr>
        <p:spPr>
          <a:xfrm>
            <a:off x="4236347" y="3785261"/>
            <a:ext cx="9815307" cy="2766619"/>
          </a:xfrm>
          <a:prstGeom prst="rect">
            <a:avLst/>
          </a:prstGeom>
        </p:spPr>
        <p:txBody>
          <a:bodyPr lIns="0" tIns="0" rIns="0" bIns="0" rtlCol="0" anchor="t">
            <a:spAutoFit/>
          </a:bodyPr>
          <a:lstStyle/>
          <a:p>
            <a:pPr algn="ctr">
              <a:lnSpc>
                <a:spcPts val="22684"/>
              </a:lnSpc>
            </a:pPr>
            <a:r>
              <a:rPr lang="en-US" sz="16437" b="1" spc="1610">
                <a:solidFill>
                  <a:srgbClr val="2F86AF"/>
                </a:solidFill>
                <a:latin typeface="Oswald Bold"/>
                <a:ea typeface="Oswald Bold"/>
                <a:cs typeface="Oswald Bold"/>
                <a:sym typeface="Oswald Bold"/>
              </a:rPr>
              <a:t>FITFREAK</a:t>
            </a:r>
          </a:p>
        </p:txBody>
      </p:sp>
      <p:sp>
        <p:nvSpPr>
          <p:cNvPr id="7" name="TextBox 7"/>
          <p:cNvSpPr txBox="1"/>
          <p:nvPr/>
        </p:nvSpPr>
        <p:spPr>
          <a:xfrm>
            <a:off x="2719596" y="7482578"/>
            <a:ext cx="12848809" cy="441638"/>
          </a:xfrm>
          <a:prstGeom prst="rect">
            <a:avLst/>
          </a:prstGeom>
        </p:spPr>
        <p:txBody>
          <a:bodyPr lIns="0" tIns="0" rIns="0" bIns="0" rtlCol="0" anchor="t">
            <a:spAutoFit/>
          </a:bodyPr>
          <a:lstStyle/>
          <a:p>
            <a:pPr algn="ctr">
              <a:lnSpc>
                <a:spcPts val="3661"/>
              </a:lnSpc>
            </a:pPr>
            <a:r>
              <a:rPr lang="en-US" sz="2653" b="1" spc="140">
                <a:solidFill>
                  <a:srgbClr val="2F86AF"/>
                </a:solidFill>
                <a:latin typeface="Montserrat Classic Bold"/>
                <a:ea typeface="Montserrat Classic Bold"/>
                <a:cs typeface="Montserrat Classic Bold"/>
                <a:sym typeface="Montserrat Classic Bold"/>
              </a:rPr>
              <a:t>WWW.REALLYGREATSITE.COM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2" name="AutoShape 2"/>
          <p:cNvSpPr/>
          <p:nvPr/>
        </p:nvSpPr>
        <p:spPr>
          <a:xfrm>
            <a:off x="7669737" y="6823515"/>
            <a:ext cx="2948526" cy="0"/>
          </a:xfrm>
          <a:prstGeom prst="line">
            <a:avLst/>
          </a:prstGeom>
          <a:ln w="19050" cap="flat">
            <a:solidFill>
              <a:srgbClr val="FFFFFF"/>
            </a:solidFill>
            <a:prstDash val="solid"/>
            <a:headEnd type="none" w="sm" len="sm"/>
            <a:tailEnd type="none" w="sm" len="sm"/>
          </a:ln>
        </p:spPr>
        <p:txBody>
          <a:bodyPr/>
          <a:lstStyle/>
          <a:p>
            <a:endParaRPr lang="en-IN"/>
          </a:p>
        </p:txBody>
      </p:sp>
      <p:sp>
        <p:nvSpPr>
          <p:cNvPr id="3" name="Freeform 3"/>
          <p:cNvSpPr/>
          <p:nvPr/>
        </p:nvSpPr>
        <p:spPr>
          <a:xfrm>
            <a:off x="7462489" y="511751"/>
            <a:ext cx="3363021" cy="1535137"/>
          </a:xfrm>
          <a:custGeom>
            <a:avLst/>
            <a:gdLst/>
            <a:ahLst/>
            <a:cxnLst/>
            <a:rect l="l" t="t" r="r" b="b"/>
            <a:pathLst>
              <a:path w="3363021" h="1535137">
                <a:moveTo>
                  <a:pt x="0" y="0"/>
                </a:moveTo>
                <a:lnTo>
                  <a:pt x="3363022" y="0"/>
                </a:lnTo>
                <a:lnTo>
                  <a:pt x="3363022" y="1535137"/>
                </a:lnTo>
                <a:lnTo>
                  <a:pt x="0" y="1535137"/>
                </a:lnTo>
                <a:lnTo>
                  <a:pt x="0" y="0"/>
                </a:lnTo>
                <a:close/>
              </a:path>
            </a:pathLst>
          </a:custGeom>
          <a:blipFill>
            <a:blip r:embed="rId2"/>
            <a:stretch>
              <a:fillRect/>
            </a:stretch>
          </a:blipFill>
        </p:spPr>
        <p:txBody>
          <a:bodyPr/>
          <a:lstStyle/>
          <a:p>
            <a:endParaRPr lang="en-IN"/>
          </a:p>
        </p:txBody>
      </p:sp>
      <p:sp>
        <p:nvSpPr>
          <p:cNvPr id="4" name="TextBox 4"/>
          <p:cNvSpPr txBox="1"/>
          <p:nvPr/>
        </p:nvSpPr>
        <p:spPr>
          <a:xfrm>
            <a:off x="1630392" y="3607688"/>
            <a:ext cx="15027216" cy="1893152"/>
          </a:xfrm>
          <a:prstGeom prst="rect">
            <a:avLst/>
          </a:prstGeom>
        </p:spPr>
        <p:txBody>
          <a:bodyPr lIns="0" tIns="0" rIns="0" bIns="0" rtlCol="0" anchor="t">
            <a:spAutoFit/>
          </a:bodyPr>
          <a:lstStyle/>
          <a:p>
            <a:pPr algn="ctr">
              <a:lnSpc>
                <a:spcPts val="14346"/>
              </a:lnSpc>
            </a:pPr>
            <a:r>
              <a:rPr lang="en-US" sz="14065">
                <a:solidFill>
                  <a:srgbClr val="FFFFFF"/>
                </a:solidFill>
                <a:latin typeface="Montserrat"/>
                <a:ea typeface="Montserrat"/>
                <a:cs typeface="Montserrat"/>
                <a:sym typeface="Montserrat"/>
              </a:rPr>
              <a:t>DEFINE PHASE</a:t>
            </a:r>
          </a:p>
        </p:txBody>
      </p:sp>
      <p:sp>
        <p:nvSpPr>
          <p:cNvPr id="5" name="TextBox 5"/>
          <p:cNvSpPr txBox="1"/>
          <p:nvPr/>
        </p:nvSpPr>
        <p:spPr>
          <a:xfrm>
            <a:off x="5075627" y="7690865"/>
            <a:ext cx="8136745" cy="297180"/>
          </a:xfrm>
          <a:prstGeom prst="rect">
            <a:avLst/>
          </a:prstGeom>
        </p:spPr>
        <p:txBody>
          <a:bodyPr lIns="0" tIns="0" rIns="0" bIns="0" rtlCol="0" anchor="t">
            <a:spAutoFit/>
          </a:bodyPr>
          <a:lstStyle/>
          <a:p>
            <a:pPr algn="ctr">
              <a:lnSpc>
                <a:spcPts val="2519"/>
              </a:lnSpc>
              <a:spcBef>
                <a:spcPct val="0"/>
              </a:spcBef>
            </a:pPr>
            <a:r>
              <a:rPr lang="en-US" sz="1799" spc="1439">
                <a:solidFill>
                  <a:srgbClr val="FFFFFF"/>
                </a:solidFill>
                <a:latin typeface="Open Sans"/>
                <a:ea typeface="Open Sans"/>
                <a:cs typeface="Open Sans"/>
                <a:sym typeface="Open Sans"/>
              </a:rPr>
              <a:t>WWW.FITFREAK.COM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0" y="0"/>
            <a:ext cx="18288000" cy="1995043"/>
            <a:chOff x="0" y="0"/>
            <a:chExt cx="4816593" cy="525444"/>
          </a:xfrm>
        </p:grpSpPr>
        <p:sp>
          <p:nvSpPr>
            <p:cNvPr id="4" name="Freeform 4"/>
            <p:cNvSpPr/>
            <p:nvPr/>
          </p:nvSpPr>
          <p:spPr>
            <a:xfrm>
              <a:off x="0" y="0"/>
              <a:ext cx="4816592" cy="525444"/>
            </a:xfrm>
            <a:custGeom>
              <a:avLst/>
              <a:gdLst/>
              <a:ahLst/>
              <a:cxnLst/>
              <a:rect l="l" t="t" r="r" b="b"/>
              <a:pathLst>
                <a:path w="4816592" h="525444">
                  <a:moveTo>
                    <a:pt x="0" y="0"/>
                  </a:moveTo>
                  <a:lnTo>
                    <a:pt x="4816592" y="0"/>
                  </a:lnTo>
                  <a:lnTo>
                    <a:pt x="4816592" y="525444"/>
                  </a:lnTo>
                  <a:lnTo>
                    <a:pt x="0" y="525444"/>
                  </a:lnTo>
                  <a:close/>
                </a:path>
              </a:pathLst>
            </a:custGeom>
            <a:solidFill>
              <a:srgbClr val="CCCCCC"/>
            </a:solidFill>
          </p:spPr>
          <p:txBody>
            <a:bodyPr/>
            <a:lstStyle/>
            <a:p>
              <a:endParaRPr lang="en-IN"/>
            </a:p>
          </p:txBody>
        </p:sp>
        <p:sp>
          <p:nvSpPr>
            <p:cNvPr id="5" name="TextBox 5"/>
            <p:cNvSpPr txBox="1"/>
            <p:nvPr/>
          </p:nvSpPr>
          <p:spPr>
            <a:xfrm>
              <a:off x="0" y="-19050"/>
              <a:ext cx="4816593" cy="544494"/>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918617" y="-6065384"/>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2517372" y="-5135079"/>
            <a:ext cx="6709932" cy="6885191"/>
          </a:xfrm>
          <a:custGeom>
            <a:avLst/>
            <a:gdLst/>
            <a:ahLst/>
            <a:cxnLst/>
            <a:rect l="l" t="t" r="r" b="b"/>
            <a:pathLst>
              <a:path w="6709932" h="6885191">
                <a:moveTo>
                  <a:pt x="0" y="0"/>
                </a:moveTo>
                <a:lnTo>
                  <a:pt x="6709932" y="0"/>
                </a:lnTo>
                <a:lnTo>
                  <a:pt x="6709932" y="6885191"/>
                </a:lnTo>
                <a:lnTo>
                  <a:pt x="0" y="68851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TextBox 8"/>
          <p:cNvSpPr txBox="1"/>
          <p:nvPr/>
        </p:nvSpPr>
        <p:spPr>
          <a:xfrm>
            <a:off x="3690980" y="287052"/>
            <a:ext cx="10906040" cy="1349947"/>
          </a:xfrm>
          <a:prstGeom prst="rect">
            <a:avLst/>
          </a:prstGeom>
        </p:spPr>
        <p:txBody>
          <a:bodyPr lIns="0" tIns="0" rIns="0" bIns="0" rtlCol="0" anchor="t">
            <a:spAutoFit/>
          </a:bodyPr>
          <a:lstStyle/>
          <a:p>
            <a:pPr algn="ctr">
              <a:lnSpc>
                <a:spcPts val="11082"/>
              </a:lnSpc>
            </a:pPr>
            <a:r>
              <a:rPr lang="en-US" sz="8030" b="1" spc="786">
                <a:solidFill>
                  <a:srgbClr val="000000"/>
                </a:solidFill>
                <a:latin typeface="Oswald Bold"/>
                <a:ea typeface="Oswald Bold"/>
                <a:cs typeface="Oswald Bold"/>
                <a:sym typeface="Oswald Bold"/>
              </a:rPr>
              <a:t>DEFINE</a:t>
            </a:r>
          </a:p>
        </p:txBody>
      </p:sp>
      <p:sp>
        <p:nvSpPr>
          <p:cNvPr id="9" name="TextBox 9"/>
          <p:cNvSpPr txBox="1"/>
          <p:nvPr/>
        </p:nvSpPr>
        <p:spPr>
          <a:xfrm>
            <a:off x="3690980" y="2096570"/>
            <a:ext cx="10906040" cy="545269"/>
          </a:xfrm>
          <a:prstGeom prst="rect">
            <a:avLst/>
          </a:prstGeom>
        </p:spPr>
        <p:txBody>
          <a:bodyPr lIns="0" tIns="0" rIns="0" bIns="0" rtlCol="0" anchor="t">
            <a:spAutoFit/>
          </a:bodyPr>
          <a:lstStyle/>
          <a:p>
            <a:pPr algn="ctr">
              <a:lnSpc>
                <a:spcPts val="4458"/>
              </a:lnSpc>
            </a:pPr>
            <a:r>
              <a:rPr lang="en-US" sz="3230" spc="316">
                <a:solidFill>
                  <a:srgbClr val="000000"/>
                </a:solidFill>
                <a:latin typeface="Oswald"/>
                <a:ea typeface="Oswald"/>
                <a:cs typeface="Oswald"/>
                <a:sym typeface="Oswald"/>
              </a:rPr>
              <a:t>USER INSIGHTS </a:t>
            </a:r>
          </a:p>
        </p:txBody>
      </p:sp>
      <p:sp>
        <p:nvSpPr>
          <p:cNvPr id="10" name="TextBox 10"/>
          <p:cNvSpPr txBox="1"/>
          <p:nvPr/>
        </p:nvSpPr>
        <p:spPr>
          <a:xfrm>
            <a:off x="0" y="3356524"/>
            <a:ext cx="18288000" cy="5238198"/>
          </a:xfrm>
          <a:prstGeom prst="rect">
            <a:avLst/>
          </a:prstGeom>
        </p:spPr>
        <p:txBody>
          <a:bodyPr lIns="0" tIns="0" rIns="0" bIns="0" rtlCol="0" anchor="t">
            <a:spAutoFit/>
          </a:bodyPr>
          <a:lstStyle/>
          <a:p>
            <a:pPr marL="544960" lvl="1" indent="-272480" algn="just">
              <a:lnSpc>
                <a:spcPts val="3483"/>
              </a:lnSpc>
              <a:spcBef>
                <a:spcPct val="0"/>
              </a:spcBef>
              <a:buFont typeface="Arial"/>
              <a:buChar char="•"/>
            </a:pPr>
            <a:r>
              <a:rPr lang="en-US" sz="2524" b="1" spc="247">
                <a:solidFill>
                  <a:srgbClr val="000000"/>
                </a:solidFill>
                <a:latin typeface="Montserrat Bold"/>
                <a:ea typeface="Montserrat Bold"/>
                <a:cs typeface="Montserrat Bold"/>
                <a:sym typeface="Montserrat Bold"/>
              </a:rPr>
              <a:t>SUMMARY OF FINDINGS:</a:t>
            </a:r>
          </a:p>
          <a:p>
            <a:pPr marL="544960" lvl="1" indent="-272480" algn="just">
              <a:lnSpc>
                <a:spcPts val="3483"/>
              </a:lnSpc>
              <a:spcBef>
                <a:spcPct val="0"/>
              </a:spcBef>
              <a:buFont typeface="Arial"/>
              <a:buChar char="•"/>
            </a:pPr>
            <a:r>
              <a:rPr lang="en-US" sz="2524" spc="247">
                <a:solidFill>
                  <a:srgbClr val="000000"/>
                </a:solidFill>
                <a:latin typeface="Montserrat"/>
                <a:ea typeface="Montserrat"/>
                <a:cs typeface="Montserrat"/>
                <a:sym typeface="Montserrat"/>
              </a:rPr>
              <a:t>USERS NEED QUICK, EFFECTIVE WORKOUTS THAT FIT INTO THEIR BUSY SCHEDULES.</a:t>
            </a:r>
          </a:p>
          <a:p>
            <a:pPr marL="544960" lvl="1" indent="-272480" algn="just">
              <a:lnSpc>
                <a:spcPts val="3483"/>
              </a:lnSpc>
              <a:spcBef>
                <a:spcPct val="0"/>
              </a:spcBef>
              <a:buFont typeface="Arial"/>
              <a:buChar char="•"/>
            </a:pPr>
            <a:r>
              <a:rPr lang="en-US" sz="2524" spc="247">
                <a:solidFill>
                  <a:srgbClr val="000000"/>
                </a:solidFill>
                <a:latin typeface="Montserrat"/>
                <a:ea typeface="Montserrat"/>
                <a:cs typeface="Montserrat"/>
                <a:sym typeface="Montserrat"/>
              </a:rPr>
              <a:t>USERS PREFER PERSONALIZED FITNESS PLANS TAILORED TO THEIR GOALS AND PROGRESS.</a:t>
            </a:r>
          </a:p>
          <a:p>
            <a:pPr marL="544960" lvl="1" indent="-272480" algn="just">
              <a:lnSpc>
                <a:spcPts val="3483"/>
              </a:lnSpc>
              <a:spcBef>
                <a:spcPct val="0"/>
              </a:spcBef>
              <a:buFont typeface="Arial"/>
              <a:buChar char="•"/>
            </a:pPr>
            <a:r>
              <a:rPr lang="en-US" sz="2524" spc="247">
                <a:solidFill>
                  <a:srgbClr val="000000"/>
                </a:solidFill>
                <a:latin typeface="Montserrat"/>
                <a:ea typeface="Montserrat"/>
                <a:cs typeface="Montserrat"/>
                <a:sym typeface="Montserrat"/>
              </a:rPr>
              <a:t>PROGRESS TRACKING TOOLS ARE ESSENTIAL TO KEEP USERS MOTIVATED.</a:t>
            </a:r>
          </a:p>
          <a:p>
            <a:pPr marL="544960" lvl="1" indent="-272480" algn="just">
              <a:lnSpc>
                <a:spcPts val="3483"/>
              </a:lnSpc>
              <a:spcBef>
                <a:spcPct val="0"/>
              </a:spcBef>
              <a:buFont typeface="Arial"/>
              <a:buChar char="•"/>
            </a:pPr>
            <a:r>
              <a:rPr lang="en-US" sz="2524" spc="247">
                <a:solidFill>
                  <a:srgbClr val="000000"/>
                </a:solidFill>
                <a:latin typeface="Montserrat"/>
                <a:ea typeface="Montserrat"/>
                <a:cs typeface="Montserrat"/>
                <a:sym typeface="Montserrat"/>
              </a:rPr>
              <a:t>MOTIVATIONAL CONTENT AND COMMUNITY SUPPORT ARE VALUABLE FOR MAINTAINING CONSISTENCY.</a:t>
            </a:r>
          </a:p>
          <a:p>
            <a:pPr marL="544960" lvl="1" indent="-272480" algn="just">
              <a:lnSpc>
                <a:spcPts val="3483"/>
              </a:lnSpc>
              <a:spcBef>
                <a:spcPct val="0"/>
              </a:spcBef>
              <a:buFont typeface="Arial"/>
              <a:buChar char="•"/>
            </a:pPr>
            <a:r>
              <a:rPr lang="en-US" sz="2524" b="1" spc="247">
                <a:solidFill>
                  <a:srgbClr val="000000"/>
                </a:solidFill>
                <a:latin typeface="Montserrat Bold"/>
                <a:ea typeface="Montserrat Bold"/>
                <a:cs typeface="Montserrat Bold"/>
                <a:sym typeface="Montserrat Bold"/>
              </a:rPr>
              <a:t>USER NEEDS:</a:t>
            </a:r>
          </a:p>
          <a:p>
            <a:pPr marL="544960" lvl="1" indent="-272480" algn="just">
              <a:lnSpc>
                <a:spcPts val="3483"/>
              </a:lnSpc>
              <a:spcBef>
                <a:spcPct val="0"/>
              </a:spcBef>
              <a:buFont typeface="Arial"/>
              <a:buChar char="•"/>
            </a:pPr>
            <a:r>
              <a:rPr lang="en-US" sz="2524" spc="247">
                <a:solidFill>
                  <a:srgbClr val="000000"/>
                </a:solidFill>
                <a:latin typeface="Montserrat"/>
                <a:ea typeface="Montserrat"/>
                <a:cs typeface="Montserrat"/>
                <a:sym typeface="Montserrat"/>
              </a:rPr>
              <a:t>TIME-EFFICIENT WORKOUT ROUTINES.</a:t>
            </a:r>
          </a:p>
          <a:p>
            <a:pPr marL="544960" lvl="1" indent="-272480" algn="just">
              <a:lnSpc>
                <a:spcPts val="3483"/>
              </a:lnSpc>
              <a:spcBef>
                <a:spcPct val="0"/>
              </a:spcBef>
              <a:buFont typeface="Arial"/>
              <a:buChar char="•"/>
            </a:pPr>
            <a:r>
              <a:rPr lang="en-US" sz="2524" spc="247">
                <a:solidFill>
                  <a:srgbClr val="000000"/>
                </a:solidFill>
                <a:latin typeface="Montserrat"/>
                <a:ea typeface="Montserrat"/>
                <a:cs typeface="Montserrat"/>
                <a:sym typeface="Montserrat"/>
              </a:rPr>
              <a:t>PERSONALIZED FITNESS PLANS.</a:t>
            </a:r>
          </a:p>
          <a:p>
            <a:pPr marL="544960" lvl="1" indent="-272480" algn="just">
              <a:lnSpc>
                <a:spcPts val="3483"/>
              </a:lnSpc>
              <a:spcBef>
                <a:spcPct val="0"/>
              </a:spcBef>
              <a:buFont typeface="Arial"/>
              <a:buChar char="•"/>
            </a:pPr>
            <a:r>
              <a:rPr lang="en-US" sz="2524" spc="247">
                <a:solidFill>
                  <a:srgbClr val="000000"/>
                </a:solidFill>
                <a:latin typeface="Montserrat"/>
                <a:ea typeface="Montserrat"/>
                <a:cs typeface="Montserrat"/>
                <a:sym typeface="Montserrat"/>
              </a:rPr>
              <a:t>EASY-TO-USE PROGRESS TRACKING TOOLS.</a:t>
            </a:r>
          </a:p>
          <a:p>
            <a:pPr marL="544960" lvl="1" indent="-272480" algn="just">
              <a:lnSpc>
                <a:spcPts val="3483"/>
              </a:lnSpc>
              <a:spcBef>
                <a:spcPct val="0"/>
              </a:spcBef>
              <a:buFont typeface="Arial"/>
              <a:buChar char="•"/>
            </a:pPr>
            <a:r>
              <a:rPr lang="en-US" sz="2524" spc="247">
                <a:solidFill>
                  <a:srgbClr val="000000"/>
                </a:solidFill>
                <a:latin typeface="Montserrat"/>
                <a:ea typeface="Montserrat"/>
                <a:cs typeface="Montserrat"/>
                <a:sym typeface="Montserrat"/>
              </a:rPr>
              <a:t>MOTIVATIONAL CONTENT AND COMMUNITY SUPPORT.</a:t>
            </a:r>
          </a:p>
          <a:p>
            <a:pPr algn="just">
              <a:lnSpc>
                <a:spcPts val="3483"/>
              </a:lnSpc>
              <a:spcBef>
                <a:spcPct val="0"/>
              </a:spcBef>
            </a:pPr>
            <a:endParaRPr lang="en-US" sz="2524" spc="247">
              <a:solidFill>
                <a:srgbClr val="000000"/>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rot="5400000">
            <a:off x="8970932" y="-8797269"/>
            <a:ext cx="346136" cy="17940675"/>
            <a:chOff x="0" y="0"/>
            <a:chExt cx="91164" cy="4725116"/>
          </a:xfrm>
        </p:grpSpPr>
        <p:sp>
          <p:nvSpPr>
            <p:cNvPr id="4" name="Freeform 4"/>
            <p:cNvSpPr/>
            <p:nvPr/>
          </p:nvSpPr>
          <p:spPr>
            <a:xfrm>
              <a:off x="0" y="0"/>
              <a:ext cx="91164" cy="4725116"/>
            </a:xfrm>
            <a:custGeom>
              <a:avLst/>
              <a:gdLst/>
              <a:ahLst/>
              <a:cxnLst/>
              <a:rect l="l" t="t" r="r" b="b"/>
              <a:pathLst>
                <a:path w="91164" h="4725116">
                  <a:moveTo>
                    <a:pt x="0" y="0"/>
                  </a:moveTo>
                  <a:lnTo>
                    <a:pt x="91164" y="0"/>
                  </a:lnTo>
                  <a:lnTo>
                    <a:pt x="91164" y="4725116"/>
                  </a:lnTo>
                  <a:lnTo>
                    <a:pt x="0" y="4725116"/>
                  </a:lnTo>
                  <a:close/>
                </a:path>
              </a:pathLst>
            </a:custGeom>
            <a:solidFill>
              <a:srgbClr val="CCCCCC"/>
            </a:solidFill>
          </p:spPr>
          <p:txBody>
            <a:bodyPr/>
            <a:lstStyle/>
            <a:p>
              <a:endParaRPr lang="en-IN"/>
            </a:p>
          </p:txBody>
        </p:sp>
        <p:sp>
          <p:nvSpPr>
            <p:cNvPr id="5" name="TextBox 5"/>
            <p:cNvSpPr txBox="1"/>
            <p:nvPr/>
          </p:nvSpPr>
          <p:spPr>
            <a:xfrm>
              <a:off x="0" y="-38100"/>
              <a:ext cx="91164" cy="4763216"/>
            </a:xfrm>
            <a:prstGeom prst="rect">
              <a:avLst/>
            </a:prstGeom>
          </p:spPr>
          <p:txBody>
            <a:bodyPr lIns="50800" tIns="50800" rIns="50800" bIns="50800" rtlCol="0" anchor="ctr"/>
            <a:lstStyle/>
            <a:p>
              <a:pPr algn="ctr">
                <a:lnSpc>
                  <a:spcPts val="3483"/>
                </a:lnSpc>
              </a:pPr>
              <a:endParaRPr/>
            </a:p>
          </p:txBody>
        </p:sp>
      </p:grpSp>
      <p:grpSp>
        <p:nvGrpSpPr>
          <p:cNvPr id="6" name="Group 6"/>
          <p:cNvGrpSpPr/>
          <p:nvPr/>
        </p:nvGrpSpPr>
        <p:grpSpPr>
          <a:xfrm>
            <a:off x="0" y="0"/>
            <a:ext cx="347325" cy="10287000"/>
            <a:chOff x="0" y="0"/>
            <a:chExt cx="91477" cy="2709333"/>
          </a:xfrm>
        </p:grpSpPr>
        <p:sp>
          <p:nvSpPr>
            <p:cNvPr id="7" name="Freeform 7"/>
            <p:cNvSpPr/>
            <p:nvPr/>
          </p:nvSpPr>
          <p:spPr>
            <a:xfrm>
              <a:off x="0" y="0"/>
              <a:ext cx="91477" cy="2709333"/>
            </a:xfrm>
            <a:custGeom>
              <a:avLst/>
              <a:gdLst/>
              <a:ahLst/>
              <a:cxnLst/>
              <a:rect l="l" t="t" r="r" b="b"/>
              <a:pathLst>
                <a:path w="91477" h="2709333">
                  <a:moveTo>
                    <a:pt x="0" y="0"/>
                  </a:moveTo>
                  <a:lnTo>
                    <a:pt x="91477" y="0"/>
                  </a:lnTo>
                  <a:lnTo>
                    <a:pt x="91477" y="2709333"/>
                  </a:lnTo>
                  <a:lnTo>
                    <a:pt x="0" y="2709333"/>
                  </a:lnTo>
                  <a:close/>
                </a:path>
              </a:pathLst>
            </a:custGeom>
            <a:solidFill>
              <a:srgbClr val="CCCCCC"/>
            </a:solidFill>
          </p:spPr>
          <p:txBody>
            <a:bodyPr/>
            <a:lstStyle/>
            <a:p>
              <a:endParaRPr lang="en-IN"/>
            </a:p>
          </p:txBody>
        </p:sp>
        <p:sp>
          <p:nvSpPr>
            <p:cNvPr id="8" name="TextBox 8"/>
            <p:cNvSpPr txBox="1"/>
            <p:nvPr/>
          </p:nvSpPr>
          <p:spPr>
            <a:xfrm>
              <a:off x="0" y="-38100"/>
              <a:ext cx="91477" cy="2747433"/>
            </a:xfrm>
            <a:prstGeom prst="rect">
              <a:avLst/>
            </a:prstGeom>
          </p:spPr>
          <p:txBody>
            <a:bodyPr lIns="50800" tIns="50800" rIns="50800" bIns="50800" rtlCol="0" anchor="ctr"/>
            <a:lstStyle/>
            <a:p>
              <a:pPr algn="ctr">
                <a:lnSpc>
                  <a:spcPts val="3483"/>
                </a:lnSpc>
              </a:pPr>
              <a:endParaRPr/>
            </a:p>
          </p:txBody>
        </p:sp>
      </p:grpSp>
      <p:sp>
        <p:nvSpPr>
          <p:cNvPr id="9" name="Freeform 9"/>
          <p:cNvSpPr/>
          <p:nvPr/>
        </p:nvSpPr>
        <p:spPr>
          <a:xfrm>
            <a:off x="-2517372" y="-5135079"/>
            <a:ext cx="6709932" cy="6885191"/>
          </a:xfrm>
          <a:custGeom>
            <a:avLst/>
            <a:gdLst/>
            <a:ahLst/>
            <a:cxnLst/>
            <a:rect l="l" t="t" r="r" b="b"/>
            <a:pathLst>
              <a:path w="6709932" h="6885191">
                <a:moveTo>
                  <a:pt x="0" y="0"/>
                </a:moveTo>
                <a:lnTo>
                  <a:pt x="6709932" y="0"/>
                </a:lnTo>
                <a:lnTo>
                  <a:pt x="6709932" y="6885191"/>
                </a:lnTo>
                <a:lnTo>
                  <a:pt x="0" y="68851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10" name="Group 10"/>
          <p:cNvGrpSpPr/>
          <p:nvPr/>
        </p:nvGrpSpPr>
        <p:grpSpPr>
          <a:xfrm rot="5400000">
            <a:off x="9144595" y="1143595"/>
            <a:ext cx="346136" cy="17940675"/>
            <a:chOff x="0" y="0"/>
            <a:chExt cx="91164" cy="4725116"/>
          </a:xfrm>
        </p:grpSpPr>
        <p:sp>
          <p:nvSpPr>
            <p:cNvPr id="11" name="Freeform 11"/>
            <p:cNvSpPr/>
            <p:nvPr/>
          </p:nvSpPr>
          <p:spPr>
            <a:xfrm>
              <a:off x="0" y="0"/>
              <a:ext cx="91164" cy="4725116"/>
            </a:xfrm>
            <a:custGeom>
              <a:avLst/>
              <a:gdLst/>
              <a:ahLst/>
              <a:cxnLst/>
              <a:rect l="l" t="t" r="r" b="b"/>
              <a:pathLst>
                <a:path w="91164" h="4725116">
                  <a:moveTo>
                    <a:pt x="0" y="0"/>
                  </a:moveTo>
                  <a:lnTo>
                    <a:pt x="91164" y="0"/>
                  </a:lnTo>
                  <a:lnTo>
                    <a:pt x="91164" y="4725116"/>
                  </a:lnTo>
                  <a:lnTo>
                    <a:pt x="0" y="4725116"/>
                  </a:lnTo>
                  <a:close/>
                </a:path>
              </a:pathLst>
            </a:custGeom>
            <a:solidFill>
              <a:srgbClr val="CCCCCC"/>
            </a:solidFill>
          </p:spPr>
          <p:txBody>
            <a:bodyPr/>
            <a:lstStyle/>
            <a:p>
              <a:endParaRPr lang="en-IN"/>
            </a:p>
          </p:txBody>
        </p:sp>
        <p:sp>
          <p:nvSpPr>
            <p:cNvPr id="12" name="TextBox 12"/>
            <p:cNvSpPr txBox="1"/>
            <p:nvPr/>
          </p:nvSpPr>
          <p:spPr>
            <a:xfrm>
              <a:off x="0" y="-38100"/>
              <a:ext cx="91164" cy="4763216"/>
            </a:xfrm>
            <a:prstGeom prst="rect">
              <a:avLst/>
            </a:prstGeom>
          </p:spPr>
          <p:txBody>
            <a:bodyPr lIns="50800" tIns="50800" rIns="50800" bIns="50800" rtlCol="0" anchor="ctr"/>
            <a:lstStyle/>
            <a:p>
              <a:pPr algn="ctr">
                <a:lnSpc>
                  <a:spcPts val="3483"/>
                </a:lnSpc>
              </a:pPr>
              <a:endParaRPr/>
            </a:p>
          </p:txBody>
        </p:sp>
      </p:grpSp>
      <p:grpSp>
        <p:nvGrpSpPr>
          <p:cNvPr id="13" name="Group 13"/>
          <p:cNvGrpSpPr/>
          <p:nvPr/>
        </p:nvGrpSpPr>
        <p:grpSpPr>
          <a:xfrm>
            <a:off x="17940675" y="0"/>
            <a:ext cx="347325" cy="10287000"/>
            <a:chOff x="0" y="0"/>
            <a:chExt cx="91477" cy="2709333"/>
          </a:xfrm>
        </p:grpSpPr>
        <p:sp>
          <p:nvSpPr>
            <p:cNvPr id="14" name="Freeform 14"/>
            <p:cNvSpPr/>
            <p:nvPr/>
          </p:nvSpPr>
          <p:spPr>
            <a:xfrm>
              <a:off x="0" y="0"/>
              <a:ext cx="91477" cy="2709333"/>
            </a:xfrm>
            <a:custGeom>
              <a:avLst/>
              <a:gdLst/>
              <a:ahLst/>
              <a:cxnLst/>
              <a:rect l="l" t="t" r="r" b="b"/>
              <a:pathLst>
                <a:path w="91477" h="2709333">
                  <a:moveTo>
                    <a:pt x="0" y="0"/>
                  </a:moveTo>
                  <a:lnTo>
                    <a:pt x="91477" y="0"/>
                  </a:lnTo>
                  <a:lnTo>
                    <a:pt x="91477" y="2709333"/>
                  </a:lnTo>
                  <a:lnTo>
                    <a:pt x="0" y="2709333"/>
                  </a:lnTo>
                  <a:close/>
                </a:path>
              </a:pathLst>
            </a:custGeom>
            <a:solidFill>
              <a:srgbClr val="CCCCCC"/>
            </a:solidFill>
          </p:spPr>
          <p:txBody>
            <a:bodyPr/>
            <a:lstStyle/>
            <a:p>
              <a:endParaRPr lang="en-IN"/>
            </a:p>
          </p:txBody>
        </p:sp>
        <p:sp>
          <p:nvSpPr>
            <p:cNvPr id="15" name="TextBox 15"/>
            <p:cNvSpPr txBox="1"/>
            <p:nvPr/>
          </p:nvSpPr>
          <p:spPr>
            <a:xfrm>
              <a:off x="0" y="-38100"/>
              <a:ext cx="91477" cy="2747433"/>
            </a:xfrm>
            <a:prstGeom prst="rect">
              <a:avLst/>
            </a:prstGeom>
          </p:spPr>
          <p:txBody>
            <a:bodyPr lIns="50800" tIns="50800" rIns="50800" bIns="50800" rtlCol="0" anchor="ctr"/>
            <a:lstStyle/>
            <a:p>
              <a:pPr algn="ctr">
                <a:lnSpc>
                  <a:spcPts val="3483"/>
                </a:lnSpc>
              </a:pPr>
              <a:endParaRPr/>
            </a:p>
          </p:txBody>
        </p:sp>
      </p:grpSp>
      <p:sp>
        <p:nvSpPr>
          <p:cNvPr id="16" name="Freeform 16"/>
          <p:cNvSpPr/>
          <p:nvPr/>
        </p:nvSpPr>
        <p:spPr>
          <a:xfrm>
            <a:off x="13918617" y="-6065384"/>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7" name="TextBox 17"/>
          <p:cNvSpPr txBox="1"/>
          <p:nvPr/>
        </p:nvSpPr>
        <p:spPr>
          <a:xfrm>
            <a:off x="2983646" y="716257"/>
            <a:ext cx="12320709" cy="567735"/>
          </a:xfrm>
          <a:prstGeom prst="rect">
            <a:avLst/>
          </a:prstGeom>
        </p:spPr>
        <p:txBody>
          <a:bodyPr lIns="0" tIns="0" rIns="0" bIns="0" rtlCol="0" anchor="t">
            <a:spAutoFit/>
          </a:bodyPr>
          <a:lstStyle/>
          <a:p>
            <a:pPr algn="ctr">
              <a:lnSpc>
                <a:spcPts val="4674"/>
              </a:lnSpc>
              <a:spcBef>
                <a:spcPct val="0"/>
              </a:spcBef>
            </a:pPr>
            <a:r>
              <a:rPr lang="en-US" sz="3387" b="1" spc="331">
                <a:solidFill>
                  <a:srgbClr val="000000"/>
                </a:solidFill>
                <a:latin typeface="Montserrat Bold"/>
                <a:ea typeface="Montserrat Bold"/>
                <a:cs typeface="Montserrat Bold"/>
                <a:sym typeface="Montserrat Bold"/>
              </a:rPr>
              <a:t>PROBLEM STATEMENT (POINT OF VIEW - POV)</a:t>
            </a:r>
            <a:r>
              <a:rPr lang="en-US" sz="3387" spc="331">
                <a:solidFill>
                  <a:srgbClr val="000000"/>
                </a:solidFill>
                <a:latin typeface="Montserrat"/>
                <a:ea typeface="Montserrat"/>
                <a:cs typeface="Montserrat"/>
                <a:sym typeface="Montserrat"/>
              </a:rPr>
              <a:t>:</a:t>
            </a:r>
          </a:p>
        </p:txBody>
      </p:sp>
      <p:sp>
        <p:nvSpPr>
          <p:cNvPr id="18" name="TextBox 18"/>
          <p:cNvSpPr txBox="1"/>
          <p:nvPr/>
        </p:nvSpPr>
        <p:spPr>
          <a:xfrm>
            <a:off x="1028700" y="1543883"/>
            <a:ext cx="16698196" cy="8082036"/>
          </a:xfrm>
          <a:prstGeom prst="rect">
            <a:avLst/>
          </a:prstGeom>
        </p:spPr>
        <p:txBody>
          <a:bodyPr lIns="0" tIns="0" rIns="0" bIns="0" rtlCol="0" anchor="t">
            <a:spAutoFit/>
          </a:bodyPr>
          <a:lstStyle/>
          <a:p>
            <a:pPr marL="404115" lvl="1" indent="-202057" algn="just">
              <a:lnSpc>
                <a:spcPts val="2583"/>
              </a:lnSpc>
              <a:buAutoNum type="arabicPeriod"/>
            </a:pPr>
            <a:r>
              <a:rPr lang="en-US" sz="1871" spc="183">
                <a:solidFill>
                  <a:srgbClr val="000000"/>
                </a:solidFill>
                <a:latin typeface="DM Sans"/>
                <a:ea typeface="DM Sans"/>
                <a:cs typeface="DM Sans"/>
                <a:sym typeface="DM Sans"/>
              </a:rPr>
              <a:t>SHUBHAM YADAV:</a:t>
            </a:r>
          </a:p>
          <a:p>
            <a:pPr algn="l">
              <a:lnSpc>
                <a:spcPts val="2583"/>
              </a:lnSpc>
            </a:pPr>
            <a:r>
              <a:rPr lang="en-US" sz="1871" spc="183">
                <a:solidFill>
                  <a:srgbClr val="000000"/>
                </a:solidFill>
                <a:latin typeface="DM Sans"/>
                <a:ea typeface="DM Sans"/>
                <a:cs typeface="DM Sans"/>
                <a:sym typeface="DM Sans"/>
              </a:rPr>
              <a:t>Problem Statement: Shubham Yadav, a 20-year-old software engineer, needs a fitness program that integrates seamlessly into his daily routine because he spends long hours at a desk and struggles to find time for physical activity. He needs workouts that are quick and can be done in short breaks to ensure he remains active and maintains his health without compromising his work schedule.</a:t>
            </a:r>
          </a:p>
          <a:p>
            <a:pPr algn="l">
              <a:lnSpc>
                <a:spcPts val="2583"/>
              </a:lnSpc>
            </a:pPr>
            <a:endParaRPr lang="en-US" sz="1871" spc="183">
              <a:solidFill>
                <a:srgbClr val="000000"/>
              </a:solidFill>
              <a:latin typeface="DM Sans"/>
              <a:ea typeface="DM Sans"/>
              <a:cs typeface="DM Sans"/>
              <a:sym typeface="DM Sans"/>
            </a:endParaRPr>
          </a:p>
          <a:p>
            <a:pPr algn="l">
              <a:lnSpc>
                <a:spcPts val="2583"/>
              </a:lnSpc>
            </a:pPr>
            <a:r>
              <a:rPr lang="en-US" sz="1871" spc="183">
                <a:solidFill>
                  <a:srgbClr val="000000"/>
                </a:solidFill>
                <a:latin typeface="DM Sans"/>
                <a:ea typeface="DM Sans"/>
                <a:cs typeface="DM Sans"/>
                <a:sym typeface="DM Sans"/>
              </a:rPr>
              <a:t>2. Arush Gupta:</a:t>
            </a:r>
          </a:p>
          <a:p>
            <a:pPr algn="l">
              <a:lnSpc>
                <a:spcPts val="2583"/>
              </a:lnSpc>
            </a:pPr>
            <a:r>
              <a:rPr lang="en-US" sz="1871" spc="183">
                <a:solidFill>
                  <a:srgbClr val="000000"/>
                </a:solidFill>
                <a:latin typeface="DM Sans"/>
                <a:ea typeface="DM Sans"/>
                <a:cs typeface="DM Sans"/>
                <a:sym typeface="DM Sans"/>
              </a:rPr>
              <a:t>Problem Statement: Arush Gupta, a 25-year-old college student, needs a fitness program that is affordable and requires minimal equipment because he lives in a small apartment and has a limited budget. He needs exercises that can be performed in his living space and guidance on how to stay motivated and consistent despite his busy academic schedule.</a:t>
            </a:r>
          </a:p>
          <a:p>
            <a:pPr algn="l">
              <a:lnSpc>
                <a:spcPts val="2583"/>
              </a:lnSpc>
            </a:pPr>
            <a:endParaRPr lang="en-US" sz="1871" spc="183">
              <a:solidFill>
                <a:srgbClr val="000000"/>
              </a:solidFill>
              <a:latin typeface="DM Sans"/>
              <a:ea typeface="DM Sans"/>
              <a:cs typeface="DM Sans"/>
              <a:sym typeface="DM Sans"/>
            </a:endParaRPr>
          </a:p>
          <a:p>
            <a:pPr algn="l">
              <a:lnSpc>
                <a:spcPts val="2583"/>
              </a:lnSpc>
            </a:pPr>
            <a:r>
              <a:rPr lang="en-US" sz="1871" spc="183">
                <a:solidFill>
                  <a:srgbClr val="000000"/>
                </a:solidFill>
                <a:latin typeface="DM Sans"/>
                <a:ea typeface="DM Sans"/>
                <a:cs typeface="DM Sans"/>
                <a:sym typeface="DM Sans"/>
              </a:rPr>
              <a:t>3. Samarth Shukla:</a:t>
            </a:r>
          </a:p>
          <a:p>
            <a:pPr algn="l">
              <a:lnSpc>
                <a:spcPts val="2583"/>
              </a:lnSpc>
            </a:pPr>
            <a:r>
              <a:rPr lang="en-US" sz="1871" spc="183">
                <a:solidFill>
                  <a:srgbClr val="000000"/>
                </a:solidFill>
                <a:latin typeface="DM Sans"/>
                <a:ea typeface="DM Sans"/>
                <a:cs typeface="DM Sans"/>
                <a:sym typeface="DM Sans"/>
              </a:rPr>
              <a:t>Problem Statement: Samarth Shukla, a 21-year-old student, needs a fitness program that addresses his high-stress levels and focuses on both physical and mental well-being because his demanding job leads to frequent stress and burnout. He needs a balanced approach that includes stress-relief activities like yoga and meditation along with traditional workouts to improve his overall health and manage stress effectively.</a:t>
            </a:r>
          </a:p>
          <a:p>
            <a:pPr algn="l">
              <a:lnSpc>
                <a:spcPts val="2583"/>
              </a:lnSpc>
            </a:pPr>
            <a:endParaRPr lang="en-US" sz="1871" spc="183">
              <a:solidFill>
                <a:srgbClr val="000000"/>
              </a:solidFill>
              <a:latin typeface="DM Sans"/>
              <a:ea typeface="DM Sans"/>
              <a:cs typeface="DM Sans"/>
              <a:sym typeface="DM Sans"/>
            </a:endParaRPr>
          </a:p>
          <a:p>
            <a:pPr algn="l">
              <a:lnSpc>
                <a:spcPts val="2583"/>
              </a:lnSpc>
            </a:pPr>
            <a:r>
              <a:rPr lang="en-US" sz="1871" spc="183">
                <a:solidFill>
                  <a:srgbClr val="000000"/>
                </a:solidFill>
                <a:latin typeface="DM Sans"/>
                <a:ea typeface="DM Sans"/>
                <a:cs typeface="DM Sans"/>
                <a:sym typeface="DM Sans"/>
              </a:rPr>
              <a:t>4. Pratham Mishra:</a:t>
            </a:r>
          </a:p>
          <a:p>
            <a:pPr algn="l">
              <a:lnSpc>
                <a:spcPts val="2583"/>
              </a:lnSpc>
            </a:pPr>
            <a:r>
              <a:rPr lang="en-US" sz="1871" spc="183">
                <a:solidFill>
                  <a:srgbClr val="000000"/>
                </a:solidFill>
                <a:latin typeface="DM Sans"/>
                <a:ea typeface="DM Sans"/>
                <a:cs typeface="DM Sans"/>
                <a:sym typeface="DM Sans"/>
              </a:rPr>
              <a:t>Problem Statement: Pratham Mishra, a 19-year-college student, needs a fitness program that provides personalized meal plans and exercise routines because he struggles with weight management and dietary habits. He needs a holistic solution that combines nutrition counseling and fitness to help him achieve his weight loss goals and sustain a healthy lifestyle.</a:t>
            </a:r>
          </a:p>
          <a:p>
            <a:pPr algn="l">
              <a:lnSpc>
                <a:spcPts val="2583"/>
              </a:lnSpc>
              <a:spcBef>
                <a:spcPct val="0"/>
              </a:spcBef>
            </a:pPr>
            <a:endParaRPr lang="en-US" sz="1871" spc="183">
              <a:solidFill>
                <a:srgbClr val="000000"/>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2" name="AutoShape 2"/>
          <p:cNvSpPr/>
          <p:nvPr/>
        </p:nvSpPr>
        <p:spPr>
          <a:xfrm>
            <a:off x="7669737" y="6823515"/>
            <a:ext cx="2948526" cy="0"/>
          </a:xfrm>
          <a:prstGeom prst="line">
            <a:avLst/>
          </a:prstGeom>
          <a:ln w="19050" cap="flat">
            <a:solidFill>
              <a:srgbClr val="FFFFFF"/>
            </a:solidFill>
            <a:prstDash val="solid"/>
            <a:headEnd type="none" w="sm" len="sm"/>
            <a:tailEnd type="none" w="sm" len="sm"/>
          </a:ln>
        </p:spPr>
        <p:txBody>
          <a:bodyPr/>
          <a:lstStyle/>
          <a:p>
            <a:endParaRPr lang="en-IN"/>
          </a:p>
        </p:txBody>
      </p:sp>
      <p:sp>
        <p:nvSpPr>
          <p:cNvPr id="3" name="Freeform 3"/>
          <p:cNvSpPr/>
          <p:nvPr/>
        </p:nvSpPr>
        <p:spPr>
          <a:xfrm>
            <a:off x="7462489" y="511751"/>
            <a:ext cx="3363021" cy="1535137"/>
          </a:xfrm>
          <a:custGeom>
            <a:avLst/>
            <a:gdLst/>
            <a:ahLst/>
            <a:cxnLst/>
            <a:rect l="l" t="t" r="r" b="b"/>
            <a:pathLst>
              <a:path w="3363021" h="1535137">
                <a:moveTo>
                  <a:pt x="0" y="0"/>
                </a:moveTo>
                <a:lnTo>
                  <a:pt x="3363022" y="0"/>
                </a:lnTo>
                <a:lnTo>
                  <a:pt x="3363022" y="1535137"/>
                </a:lnTo>
                <a:lnTo>
                  <a:pt x="0" y="1535137"/>
                </a:lnTo>
                <a:lnTo>
                  <a:pt x="0" y="0"/>
                </a:lnTo>
                <a:close/>
              </a:path>
            </a:pathLst>
          </a:custGeom>
          <a:blipFill>
            <a:blip r:embed="rId2"/>
            <a:stretch>
              <a:fillRect/>
            </a:stretch>
          </a:blipFill>
        </p:spPr>
        <p:txBody>
          <a:bodyPr/>
          <a:lstStyle/>
          <a:p>
            <a:endParaRPr lang="en-IN"/>
          </a:p>
        </p:txBody>
      </p:sp>
      <p:sp>
        <p:nvSpPr>
          <p:cNvPr id="4" name="TextBox 4"/>
          <p:cNvSpPr txBox="1"/>
          <p:nvPr/>
        </p:nvSpPr>
        <p:spPr>
          <a:xfrm>
            <a:off x="1630392" y="3607688"/>
            <a:ext cx="15027216" cy="1893152"/>
          </a:xfrm>
          <a:prstGeom prst="rect">
            <a:avLst/>
          </a:prstGeom>
        </p:spPr>
        <p:txBody>
          <a:bodyPr lIns="0" tIns="0" rIns="0" bIns="0" rtlCol="0" anchor="t">
            <a:spAutoFit/>
          </a:bodyPr>
          <a:lstStyle/>
          <a:p>
            <a:pPr algn="ctr">
              <a:lnSpc>
                <a:spcPts val="14346"/>
              </a:lnSpc>
            </a:pPr>
            <a:r>
              <a:rPr lang="en-US" sz="14065">
                <a:solidFill>
                  <a:srgbClr val="FFFFFF"/>
                </a:solidFill>
                <a:latin typeface="Montserrat"/>
                <a:ea typeface="Montserrat"/>
                <a:cs typeface="Montserrat"/>
                <a:sym typeface="Montserrat"/>
              </a:rPr>
              <a:t>IDEATE</a:t>
            </a:r>
          </a:p>
        </p:txBody>
      </p:sp>
      <p:sp>
        <p:nvSpPr>
          <p:cNvPr id="5" name="TextBox 5"/>
          <p:cNvSpPr txBox="1"/>
          <p:nvPr/>
        </p:nvSpPr>
        <p:spPr>
          <a:xfrm>
            <a:off x="5075627" y="7690865"/>
            <a:ext cx="8136745" cy="297180"/>
          </a:xfrm>
          <a:prstGeom prst="rect">
            <a:avLst/>
          </a:prstGeom>
        </p:spPr>
        <p:txBody>
          <a:bodyPr lIns="0" tIns="0" rIns="0" bIns="0" rtlCol="0" anchor="t">
            <a:spAutoFit/>
          </a:bodyPr>
          <a:lstStyle/>
          <a:p>
            <a:pPr algn="ctr">
              <a:lnSpc>
                <a:spcPts val="2519"/>
              </a:lnSpc>
              <a:spcBef>
                <a:spcPct val="0"/>
              </a:spcBef>
            </a:pPr>
            <a:r>
              <a:rPr lang="en-US" sz="1799" spc="1439">
                <a:solidFill>
                  <a:srgbClr val="FFFFFF"/>
                </a:solidFill>
                <a:latin typeface="Open Sans"/>
                <a:ea typeface="Open Sans"/>
                <a:cs typeface="Open Sans"/>
                <a:sym typeface="Open Sans"/>
              </a:rPr>
              <a:t>WWW.FITFREAK.COM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0" y="0"/>
            <a:ext cx="18288000" cy="1995043"/>
            <a:chOff x="0" y="0"/>
            <a:chExt cx="4816593" cy="525444"/>
          </a:xfrm>
        </p:grpSpPr>
        <p:sp>
          <p:nvSpPr>
            <p:cNvPr id="4" name="Freeform 4"/>
            <p:cNvSpPr/>
            <p:nvPr/>
          </p:nvSpPr>
          <p:spPr>
            <a:xfrm>
              <a:off x="0" y="0"/>
              <a:ext cx="4816592" cy="525444"/>
            </a:xfrm>
            <a:custGeom>
              <a:avLst/>
              <a:gdLst/>
              <a:ahLst/>
              <a:cxnLst/>
              <a:rect l="l" t="t" r="r" b="b"/>
              <a:pathLst>
                <a:path w="4816592" h="525444">
                  <a:moveTo>
                    <a:pt x="0" y="0"/>
                  </a:moveTo>
                  <a:lnTo>
                    <a:pt x="4816592" y="0"/>
                  </a:lnTo>
                  <a:lnTo>
                    <a:pt x="4816592" y="525444"/>
                  </a:lnTo>
                  <a:lnTo>
                    <a:pt x="0" y="525444"/>
                  </a:lnTo>
                  <a:close/>
                </a:path>
              </a:pathLst>
            </a:custGeom>
            <a:solidFill>
              <a:srgbClr val="CCCCCC"/>
            </a:solidFill>
          </p:spPr>
          <p:txBody>
            <a:bodyPr/>
            <a:lstStyle/>
            <a:p>
              <a:endParaRPr lang="en-IN"/>
            </a:p>
          </p:txBody>
        </p:sp>
        <p:sp>
          <p:nvSpPr>
            <p:cNvPr id="5" name="TextBox 5"/>
            <p:cNvSpPr txBox="1"/>
            <p:nvPr/>
          </p:nvSpPr>
          <p:spPr>
            <a:xfrm>
              <a:off x="0" y="-19050"/>
              <a:ext cx="4816593" cy="544494"/>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918617" y="-6065384"/>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2517372" y="-5135079"/>
            <a:ext cx="6709932" cy="6885191"/>
          </a:xfrm>
          <a:custGeom>
            <a:avLst/>
            <a:gdLst/>
            <a:ahLst/>
            <a:cxnLst/>
            <a:rect l="l" t="t" r="r" b="b"/>
            <a:pathLst>
              <a:path w="6709932" h="6885191">
                <a:moveTo>
                  <a:pt x="0" y="0"/>
                </a:moveTo>
                <a:lnTo>
                  <a:pt x="6709932" y="0"/>
                </a:lnTo>
                <a:lnTo>
                  <a:pt x="6709932" y="6885191"/>
                </a:lnTo>
                <a:lnTo>
                  <a:pt x="0" y="68851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Freeform 8"/>
          <p:cNvSpPr/>
          <p:nvPr/>
        </p:nvSpPr>
        <p:spPr>
          <a:xfrm>
            <a:off x="837594" y="3272114"/>
            <a:ext cx="2175593" cy="2509231"/>
          </a:xfrm>
          <a:custGeom>
            <a:avLst/>
            <a:gdLst/>
            <a:ahLst/>
            <a:cxnLst/>
            <a:rect l="l" t="t" r="r" b="b"/>
            <a:pathLst>
              <a:path w="2175593" h="2509231">
                <a:moveTo>
                  <a:pt x="0" y="0"/>
                </a:moveTo>
                <a:lnTo>
                  <a:pt x="2175594" y="0"/>
                </a:lnTo>
                <a:lnTo>
                  <a:pt x="2175594" y="2509231"/>
                </a:lnTo>
                <a:lnTo>
                  <a:pt x="0" y="2509231"/>
                </a:lnTo>
                <a:lnTo>
                  <a:pt x="0" y="0"/>
                </a:lnTo>
                <a:close/>
              </a:path>
            </a:pathLst>
          </a:custGeom>
          <a:blipFill>
            <a:blip r:embed="rId5"/>
            <a:stretch>
              <a:fillRect/>
            </a:stretch>
          </a:blipFill>
        </p:spPr>
        <p:txBody>
          <a:bodyPr/>
          <a:lstStyle/>
          <a:p>
            <a:endParaRPr lang="en-IN"/>
          </a:p>
        </p:txBody>
      </p:sp>
      <p:sp>
        <p:nvSpPr>
          <p:cNvPr id="9" name="Freeform 9"/>
          <p:cNvSpPr/>
          <p:nvPr/>
        </p:nvSpPr>
        <p:spPr>
          <a:xfrm>
            <a:off x="5993284" y="3333960"/>
            <a:ext cx="2571788" cy="2468624"/>
          </a:xfrm>
          <a:custGeom>
            <a:avLst/>
            <a:gdLst/>
            <a:ahLst/>
            <a:cxnLst/>
            <a:rect l="l" t="t" r="r" b="b"/>
            <a:pathLst>
              <a:path w="2571788" h="2468624">
                <a:moveTo>
                  <a:pt x="0" y="0"/>
                </a:moveTo>
                <a:lnTo>
                  <a:pt x="2571788" y="0"/>
                </a:lnTo>
                <a:lnTo>
                  <a:pt x="2571788" y="2468624"/>
                </a:lnTo>
                <a:lnTo>
                  <a:pt x="0" y="2468624"/>
                </a:lnTo>
                <a:lnTo>
                  <a:pt x="0" y="0"/>
                </a:lnTo>
                <a:close/>
              </a:path>
            </a:pathLst>
          </a:custGeom>
          <a:blipFill>
            <a:blip r:embed="rId6"/>
            <a:stretch>
              <a:fillRect t="-766" b="-766"/>
            </a:stretch>
          </a:blipFill>
        </p:spPr>
        <p:txBody>
          <a:bodyPr/>
          <a:lstStyle/>
          <a:p>
            <a:endParaRPr lang="en-IN"/>
          </a:p>
        </p:txBody>
      </p:sp>
      <p:sp>
        <p:nvSpPr>
          <p:cNvPr id="10" name="Freeform 10"/>
          <p:cNvSpPr/>
          <p:nvPr/>
        </p:nvSpPr>
        <p:spPr>
          <a:xfrm>
            <a:off x="11919223" y="3376437"/>
            <a:ext cx="2254734" cy="2426147"/>
          </a:xfrm>
          <a:custGeom>
            <a:avLst/>
            <a:gdLst/>
            <a:ahLst/>
            <a:cxnLst/>
            <a:rect l="l" t="t" r="r" b="b"/>
            <a:pathLst>
              <a:path w="2254734" h="2426147">
                <a:moveTo>
                  <a:pt x="0" y="0"/>
                </a:moveTo>
                <a:lnTo>
                  <a:pt x="2254734" y="0"/>
                </a:lnTo>
                <a:lnTo>
                  <a:pt x="2254734" y="2426147"/>
                </a:lnTo>
                <a:lnTo>
                  <a:pt x="0" y="2426147"/>
                </a:lnTo>
                <a:lnTo>
                  <a:pt x="0" y="0"/>
                </a:lnTo>
                <a:close/>
              </a:path>
            </a:pathLst>
          </a:custGeom>
          <a:blipFill>
            <a:blip r:embed="rId7"/>
            <a:stretch>
              <a:fillRect/>
            </a:stretch>
          </a:blipFill>
        </p:spPr>
        <p:txBody>
          <a:bodyPr/>
          <a:lstStyle/>
          <a:p>
            <a:endParaRPr lang="en-IN"/>
          </a:p>
        </p:txBody>
      </p:sp>
      <p:sp>
        <p:nvSpPr>
          <p:cNvPr id="11" name="Freeform 11"/>
          <p:cNvSpPr/>
          <p:nvPr/>
        </p:nvSpPr>
        <p:spPr>
          <a:xfrm>
            <a:off x="837594" y="6734436"/>
            <a:ext cx="2128883" cy="2523864"/>
          </a:xfrm>
          <a:custGeom>
            <a:avLst/>
            <a:gdLst/>
            <a:ahLst/>
            <a:cxnLst/>
            <a:rect l="l" t="t" r="r" b="b"/>
            <a:pathLst>
              <a:path w="2128883" h="2523864">
                <a:moveTo>
                  <a:pt x="0" y="0"/>
                </a:moveTo>
                <a:lnTo>
                  <a:pt x="2128883" y="0"/>
                </a:lnTo>
                <a:lnTo>
                  <a:pt x="2128883" y="2523864"/>
                </a:lnTo>
                <a:lnTo>
                  <a:pt x="0" y="2523864"/>
                </a:lnTo>
                <a:lnTo>
                  <a:pt x="0" y="0"/>
                </a:lnTo>
                <a:close/>
              </a:path>
            </a:pathLst>
          </a:custGeom>
          <a:blipFill>
            <a:blip r:embed="rId8"/>
            <a:stretch>
              <a:fillRect/>
            </a:stretch>
          </a:blipFill>
        </p:spPr>
        <p:txBody>
          <a:bodyPr/>
          <a:lstStyle/>
          <a:p>
            <a:endParaRPr lang="en-IN"/>
          </a:p>
        </p:txBody>
      </p:sp>
      <p:sp>
        <p:nvSpPr>
          <p:cNvPr id="12" name="Freeform 12"/>
          <p:cNvSpPr/>
          <p:nvPr/>
        </p:nvSpPr>
        <p:spPr>
          <a:xfrm>
            <a:off x="6236557" y="6734436"/>
            <a:ext cx="2273751" cy="2523864"/>
          </a:xfrm>
          <a:custGeom>
            <a:avLst/>
            <a:gdLst/>
            <a:ahLst/>
            <a:cxnLst/>
            <a:rect l="l" t="t" r="r" b="b"/>
            <a:pathLst>
              <a:path w="2273751" h="2523864">
                <a:moveTo>
                  <a:pt x="0" y="0"/>
                </a:moveTo>
                <a:lnTo>
                  <a:pt x="2273752" y="0"/>
                </a:lnTo>
                <a:lnTo>
                  <a:pt x="2273752" y="2523864"/>
                </a:lnTo>
                <a:lnTo>
                  <a:pt x="0" y="2523864"/>
                </a:lnTo>
                <a:lnTo>
                  <a:pt x="0" y="0"/>
                </a:lnTo>
                <a:close/>
              </a:path>
            </a:pathLst>
          </a:custGeom>
          <a:blipFill>
            <a:blip r:embed="rId9"/>
            <a:stretch>
              <a:fillRect/>
            </a:stretch>
          </a:blipFill>
        </p:spPr>
        <p:txBody>
          <a:bodyPr/>
          <a:lstStyle/>
          <a:p>
            <a:endParaRPr lang="en-IN"/>
          </a:p>
        </p:txBody>
      </p:sp>
      <p:sp>
        <p:nvSpPr>
          <p:cNvPr id="13" name="Freeform 13"/>
          <p:cNvSpPr/>
          <p:nvPr/>
        </p:nvSpPr>
        <p:spPr>
          <a:xfrm>
            <a:off x="11742721" y="6707459"/>
            <a:ext cx="2431237" cy="2505814"/>
          </a:xfrm>
          <a:custGeom>
            <a:avLst/>
            <a:gdLst/>
            <a:ahLst/>
            <a:cxnLst/>
            <a:rect l="l" t="t" r="r" b="b"/>
            <a:pathLst>
              <a:path w="2431237" h="2505814">
                <a:moveTo>
                  <a:pt x="0" y="0"/>
                </a:moveTo>
                <a:lnTo>
                  <a:pt x="2431236" y="0"/>
                </a:lnTo>
                <a:lnTo>
                  <a:pt x="2431236" y="2505814"/>
                </a:lnTo>
                <a:lnTo>
                  <a:pt x="0" y="2505814"/>
                </a:lnTo>
                <a:lnTo>
                  <a:pt x="0" y="0"/>
                </a:lnTo>
                <a:close/>
              </a:path>
            </a:pathLst>
          </a:custGeom>
          <a:blipFill>
            <a:blip r:embed="rId10"/>
            <a:stretch>
              <a:fillRect/>
            </a:stretch>
          </a:blipFill>
        </p:spPr>
        <p:txBody>
          <a:bodyPr/>
          <a:lstStyle/>
          <a:p>
            <a:endParaRPr lang="en-IN"/>
          </a:p>
        </p:txBody>
      </p:sp>
      <p:sp>
        <p:nvSpPr>
          <p:cNvPr id="14" name="TextBox 14"/>
          <p:cNvSpPr txBox="1"/>
          <p:nvPr/>
        </p:nvSpPr>
        <p:spPr>
          <a:xfrm>
            <a:off x="3690980" y="287052"/>
            <a:ext cx="10906040" cy="1349947"/>
          </a:xfrm>
          <a:prstGeom prst="rect">
            <a:avLst/>
          </a:prstGeom>
        </p:spPr>
        <p:txBody>
          <a:bodyPr lIns="0" tIns="0" rIns="0" bIns="0" rtlCol="0" anchor="t">
            <a:spAutoFit/>
          </a:bodyPr>
          <a:lstStyle/>
          <a:p>
            <a:pPr algn="ctr">
              <a:lnSpc>
                <a:spcPts val="11082"/>
              </a:lnSpc>
            </a:pPr>
            <a:r>
              <a:rPr lang="en-US" sz="8030" b="1" spc="786">
                <a:solidFill>
                  <a:srgbClr val="000000"/>
                </a:solidFill>
                <a:latin typeface="Oswald Bold"/>
                <a:ea typeface="Oswald Bold"/>
                <a:cs typeface="Oswald Bold"/>
                <a:sym typeface="Oswald Bold"/>
              </a:rPr>
              <a:t>IDEATE</a:t>
            </a:r>
          </a:p>
        </p:txBody>
      </p:sp>
      <p:sp>
        <p:nvSpPr>
          <p:cNvPr id="15" name="TextBox 15"/>
          <p:cNvSpPr txBox="1"/>
          <p:nvPr/>
        </p:nvSpPr>
        <p:spPr>
          <a:xfrm>
            <a:off x="5851367" y="1947418"/>
            <a:ext cx="6585266" cy="523656"/>
          </a:xfrm>
          <a:prstGeom prst="rect">
            <a:avLst/>
          </a:prstGeom>
        </p:spPr>
        <p:txBody>
          <a:bodyPr lIns="0" tIns="0" rIns="0" bIns="0" rtlCol="0" anchor="t">
            <a:spAutoFit/>
          </a:bodyPr>
          <a:lstStyle/>
          <a:p>
            <a:pPr algn="ctr">
              <a:lnSpc>
                <a:spcPts val="4336"/>
              </a:lnSpc>
            </a:pPr>
            <a:r>
              <a:rPr lang="en-US" sz="3142" spc="307">
                <a:solidFill>
                  <a:srgbClr val="000000"/>
                </a:solidFill>
                <a:latin typeface="Oswald"/>
                <a:ea typeface="Oswald"/>
                <a:cs typeface="Oswald"/>
                <a:sym typeface="Oswald"/>
              </a:rPr>
              <a:t>SOME DESIGNS FOR OUR WEBSITE</a:t>
            </a:r>
          </a:p>
        </p:txBody>
      </p:sp>
      <p:sp>
        <p:nvSpPr>
          <p:cNvPr id="16" name="TextBox 16"/>
          <p:cNvSpPr txBox="1"/>
          <p:nvPr/>
        </p:nvSpPr>
        <p:spPr>
          <a:xfrm>
            <a:off x="1028700" y="3926365"/>
            <a:ext cx="6491864" cy="800549"/>
          </a:xfrm>
          <a:prstGeom prst="rect">
            <a:avLst/>
          </a:prstGeom>
        </p:spPr>
        <p:txBody>
          <a:bodyPr lIns="0" tIns="0" rIns="0" bIns="0" rtlCol="0" anchor="t">
            <a:spAutoFit/>
          </a:bodyPr>
          <a:lstStyle/>
          <a:p>
            <a:pPr algn="ctr">
              <a:lnSpc>
                <a:spcPts val="6596"/>
              </a:lnSpc>
            </a:pPr>
            <a:r>
              <a:rPr lang="en-US" sz="4780" spc="468">
                <a:solidFill>
                  <a:srgbClr val="000000"/>
                </a:solidFill>
                <a:latin typeface="Oswald"/>
                <a:ea typeface="Oswald"/>
                <a:cs typeface="Oswald"/>
                <a:sym typeface="Oswald"/>
              </a:rPr>
              <a:t>LOGIN</a:t>
            </a:r>
          </a:p>
        </p:txBody>
      </p:sp>
      <p:sp>
        <p:nvSpPr>
          <p:cNvPr id="17" name="TextBox 17"/>
          <p:cNvSpPr txBox="1"/>
          <p:nvPr/>
        </p:nvSpPr>
        <p:spPr>
          <a:xfrm>
            <a:off x="6925847" y="3926365"/>
            <a:ext cx="6491864" cy="800549"/>
          </a:xfrm>
          <a:prstGeom prst="rect">
            <a:avLst/>
          </a:prstGeom>
        </p:spPr>
        <p:txBody>
          <a:bodyPr lIns="0" tIns="0" rIns="0" bIns="0" rtlCol="0" anchor="t">
            <a:spAutoFit/>
          </a:bodyPr>
          <a:lstStyle/>
          <a:p>
            <a:pPr algn="ctr">
              <a:lnSpc>
                <a:spcPts val="6596"/>
              </a:lnSpc>
            </a:pPr>
            <a:r>
              <a:rPr lang="en-US" sz="4780" spc="468">
                <a:solidFill>
                  <a:srgbClr val="000000"/>
                </a:solidFill>
                <a:latin typeface="Oswald"/>
                <a:ea typeface="Oswald"/>
                <a:cs typeface="Oswald"/>
                <a:sym typeface="Oswald"/>
              </a:rPr>
              <a:t>EXPERTS</a:t>
            </a:r>
          </a:p>
        </p:txBody>
      </p:sp>
      <p:sp>
        <p:nvSpPr>
          <p:cNvPr id="18" name="TextBox 18"/>
          <p:cNvSpPr txBox="1"/>
          <p:nvPr/>
        </p:nvSpPr>
        <p:spPr>
          <a:xfrm>
            <a:off x="1273631" y="7364684"/>
            <a:ext cx="6491864" cy="800549"/>
          </a:xfrm>
          <a:prstGeom prst="rect">
            <a:avLst/>
          </a:prstGeom>
        </p:spPr>
        <p:txBody>
          <a:bodyPr lIns="0" tIns="0" rIns="0" bIns="0" rtlCol="0" anchor="t">
            <a:spAutoFit/>
          </a:bodyPr>
          <a:lstStyle/>
          <a:p>
            <a:pPr algn="ctr">
              <a:lnSpc>
                <a:spcPts val="6596"/>
              </a:lnSpc>
            </a:pPr>
            <a:r>
              <a:rPr lang="en-US" sz="4780" spc="468">
                <a:solidFill>
                  <a:srgbClr val="000000"/>
                </a:solidFill>
                <a:latin typeface="Oswald"/>
                <a:ea typeface="Oswald"/>
                <a:cs typeface="Oswald"/>
                <a:sym typeface="Oswald"/>
              </a:rPr>
              <a:t>ABOUT US</a:t>
            </a:r>
          </a:p>
        </p:txBody>
      </p:sp>
      <p:sp>
        <p:nvSpPr>
          <p:cNvPr id="19" name="TextBox 19"/>
          <p:cNvSpPr txBox="1"/>
          <p:nvPr/>
        </p:nvSpPr>
        <p:spPr>
          <a:xfrm>
            <a:off x="6925847" y="7141181"/>
            <a:ext cx="6491864" cy="1634174"/>
          </a:xfrm>
          <a:prstGeom prst="rect">
            <a:avLst/>
          </a:prstGeom>
        </p:spPr>
        <p:txBody>
          <a:bodyPr lIns="0" tIns="0" rIns="0" bIns="0" rtlCol="0" anchor="t">
            <a:spAutoFit/>
          </a:bodyPr>
          <a:lstStyle/>
          <a:p>
            <a:pPr algn="ctr">
              <a:lnSpc>
                <a:spcPts val="6596"/>
              </a:lnSpc>
            </a:pPr>
            <a:r>
              <a:rPr lang="en-US" sz="4780" spc="468">
                <a:solidFill>
                  <a:srgbClr val="000000"/>
                </a:solidFill>
                <a:latin typeface="Oswald"/>
                <a:ea typeface="Oswald"/>
                <a:cs typeface="Oswald"/>
                <a:sym typeface="Oswald"/>
              </a:rPr>
              <a:t>PRIVACY </a:t>
            </a:r>
          </a:p>
          <a:p>
            <a:pPr algn="ctr">
              <a:lnSpc>
                <a:spcPts val="6596"/>
              </a:lnSpc>
            </a:pPr>
            <a:r>
              <a:rPr lang="en-US" sz="4780" spc="468">
                <a:solidFill>
                  <a:srgbClr val="000000"/>
                </a:solidFill>
                <a:latin typeface="Oswald"/>
                <a:ea typeface="Oswald"/>
                <a:cs typeface="Oswald"/>
                <a:sym typeface="Oswald"/>
              </a:rPr>
              <a:t>POLICY</a:t>
            </a:r>
          </a:p>
        </p:txBody>
      </p:sp>
      <p:sp>
        <p:nvSpPr>
          <p:cNvPr id="20" name="TextBox 20"/>
          <p:cNvSpPr txBox="1"/>
          <p:nvPr/>
        </p:nvSpPr>
        <p:spPr>
          <a:xfrm>
            <a:off x="12958339" y="3926365"/>
            <a:ext cx="6491864" cy="800549"/>
          </a:xfrm>
          <a:prstGeom prst="rect">
            <a:avLst/>
          </a:prstGeom>
        </p:spPr>
        <p:txBody>
          <a:bodyPr lIns="0" tIns="0" rIns="0" bIns="0" rtlCol="0" anchor="t">
            <a:spAutoFit/>
          </a:bodyPr>
          <a:lstStyle/>
          <a:p>
            <a:pPr algn="ctr">
              <a:lnSpc>
                <a:spcPts val="6596"/>
              </a:lnSpc>
            </a:pPr>
            <a:r>
              <a:rPr lang="en-US" sz="4780" spc="468">
                <a:solidFill>
                  <a:srgbClr val="000000"/>
                </a:solidFill>
                <a:latin typeface="Oswald"/>
                <a:ea typeface="Oswald"/>
                <a:cs typeface="Oswald"/>
                <a:sym typeface="Oswald"/>
              </a:rPr>
              <a:t>HOME PAGE</a:t>
            </a:r>
          </a:p>
        </p:txBody>
      </p:sp>
      <p:sp>
        <p:nvSpPr>
          <p:cNvPr id="21" name="TextBox 21"/>
          <p:cNvSpPr txBox="1"/>
          <p:nvPr/>
        </p:nvSpPr>
        <p:spPr>
          <a:xfrm>
            <a:off x="12958339" y="7105179"/>
            <a:ext cx="6491864" cy="1634174"/>
          </a:xfrm>
          <a:prstGeom prst="rect">
            <a:avLst/>
          </a:prstGeom>
        </p:spPr>
        <p:txBody>
          <a:bodyPr lIns="0" tIns="0" rIns="0" bIns="0" rtlCol="0" anchor="t">
            <a:spAutoFit/>
          </a:bodyPr>
          <a:lstStyle/>
          <a:p>
            <a:pPr algn="ctr">
              <a:lnSpc>
                <a:spcPts val="6596"/>
              </a:lnSpc>
            </a:pPr>
            <a:r>
              <a:rPr lang="en-US" sz="4780" spc="468">
                <a:solidFill>
                  <a:srgbClr val="000000"/>
                </a:solidFill>
                <a:latin typeface="Oswald"/>
                <a:ea typeface="Oswald"/>
                <a:cs typeface="Oswald"/>
                <a:sym typeface="Oswald"/>
              </a:rPr>
              <a:t>BMI </a:t>
            </a:r>
          </a:p>
          <a:p>
            <a:pPr algn="ctr">
              <a:lnSpc>
                <a:spcPts val="6596"/>
              </a:lnSpc>
            </a:pPr>
            <a:r>
              <a:rPr lang="en-US" sz="4780" spc="468">
                <a:solidFill>
                  <a:srgbClr val="000000"/>
                </a:solidFill>
                <a:latin typeface="Oswald"/>
                <a:ea typeface="Oswald"/>
                <a:cs typeface="Oswald"/>
                <a:sym typeface="Oswald"/>
              </a:rPr>
              <a:t>CALCULATOR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2" name="AutoShape 2"/>
          <p:cNvSpPr/>
          <p:nvPr/>
        </p:nvSpPr>
        <p:spPr>
          <a:xfrm>
            <a:off x="7669737" y="6823515"/>
            <a:ext cx="2948526" cy="0"/>
          </a:xfrm>
          <a:prstGeom prst="line">
            <a:avLst/>
          </a:prstGeom>
          <a:ln w="19050" cap="flat">
            <a:solidFill>
              <a:srgbClr val="FFFFFF"/>
            </a:solidFill>
            <a:prstDash val="solid"/>
            <a:headEnd type="none" w="sm" len="sm"/>
            <a:tailEnd type="none" w="sm" len="sm"/>
          </a:ln>
        </p:spPr>
        <p:txBody>
          <a:bodyPr/>
          <a:lstStyle/>
          <a:p>
            <a:endParaRPr lang="en-IN"/>
          </a:p>
        </p:txBody>
      </p:sp>
      <p:sp>
        <p:nvSpPr>
          <p:cNvPr id="3" name="Freeform 3"/>
          <p:cNvSpPr/>
          <p:nvPr/>
        </p:nvSpPr>
        <p:spPr>
          <a:xfrm>
            <a:off x="7462489" y="511751"/>
            <a:ext cx="3363021" cy="1535137"/>
          </a:xfrm>
          <a:custGeom>
            <a:avLst/>
            <a:gdLst/>
            <a:ahLst/>
            <a:cxnLst/>
            <a:rect l="l" t="t" r="r" b="b"/>
            <a:pathLst>
              <a:path w="3363021" h="1535137">
                <a:moveTo>
                  <a:pt x="0" y="0"/>
                </a:moveTo>
                <a:lnTo>
                  <a:pt x="3363022" y="0"/>
                </a:lnTo>
                <a:lnTo>
                  <a:pt x="3363022" y="1535137"/>
                </a:lnTo>
                <a:lnTo>
                  <a:pt x="0" y="1535137"/>
                </a:lnTo>
                <a:lnTo>
                  <a:pt x="0" y="0"/>
                </a:lnTo>
                <a:close/>
              </a:path>
            </a:pathLst>
          </a:custGeom>
          <a:blipFill>
            <a:blip r:embed="rId2"/>
            <a:stretch>
              <a:fillRect/>
            </a:stretch>
          </a:blipFill>
        </p:spPr>
        <p:txBody>
          <a:bodyPr/>
          <a:lstStyle/>
          <a:p>
            <a:endParaRPr lang="en-IN"/>
          </a:p>
        </p:txBody>
      </p:sp>
      <p:sp>
        <p:nvSpPr>
          <p:cNvPr id="4" name="TextBox 4"/>
          <p:cNvSpPr txBox="1"/>
          <p:nvPr/>
        </p:nvSpPr>
        <p:spPr>
          <a:xfrm>
            <a:off x="1630392" y="3607688"/>
            <a:ext cx="15027216" cy="1893152"/>
          </a:xfrm>
          <a:prstGeom prst="rect">
            <a:avLst/>
          </a:prstGeom>
        </p:spPr>
        <p:txBody>
          <a:bodyPr lIns="0" tIns="0" rIns="0" bIns="0" rtlCol="0" anchor="t">
            <a:spAutoFit/>
          </a:bodyPr>
          <a:lstStyle/>
          <a:p>
            <a:pPr algn="ctr">
              <a:lnSpc>
                <a:spcPts val="14346"/>
              </a:lnSpc>
            </a:pPr>
            <a:r>
              <a:rPr lang="en-US" sz="14065">
                <a:solidFill>
                  <a:srgbClr val="FFFFFF"/>
                </a:solidFill>
                <a:latin typeface="Montserrat"/>
                <a:ea typeface="Montserrat"/>
                <a:cs typeface="Montserrat"/>
                <a:sym typeface="Montserrat"/>
              </a:rPr>
              <a:t>PROTOTYPE</a:t>
            </a:r>
          </a:p>
        </p:txBody>
      </p:sp>
      <p:sp>
        <p:nvSpPr>
          <p:cNvPr id="5" name="TextBox 5"/>
          <p:cNvSpPr txBox="1"/>
          <p:nvPr/>
        </p:nvSpPr>
        <p:spPr>
          <a:xfrm>
            <a:off x="5075627" y="7690865"/>
            <a:ext cx="8136745" cy="297180"/>
          </a:xfrm>
          <a:prstGeom prst="rect">
            <a:avLst/>
          </a:prstGeom>
        </p:spPr>
        <p:txBody>
          <a:bodyPr lIns="0" tIns="0" rIns="0" bIns="0" rtlCol="0" anchor="t">
            <a:spAutoFit/>
          </a:bodyPr>
          <a:lstStyle/>
          <a:p>
            <a:pPr algn="ctr">
              <a:lnSpc>
                <a:spcPts val="2519"/>
              </a:lnSpc>
              <a:spcBef>
                <a:spcPct val="0"/>
              </a:spcBef>
            </a:pPr>
            <a:r>
              <a:rPr lang="en-US" sz="1799" spc="1439">
                <a:solidFill>
                  <a:srgbClr val="FFFFFF"/>
                </a:solidFill>
                <a:latin typeface="Open Sans"/>
                <a:ea typeface="Open Sans"/>
                <a:cs typeface="Open Sans"/>
                <a:sym typeface="Open Sans"/>
              </a:rPr>
              <a:t>WWW.FITFREAK.COM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0" y="0"/>
            <a:ext cx="18288000" cy="1995043"/>
            <a:chOff x="0" y="0"/>
            <a:chExt cx="4816593" cy="525444"/>
          </a:xfrm>
        </p:grpSpPr>
        <p:sp>
          <p:nvSpPr>
            <p:cNvPr id="4" name="Freeform 4"/>
            <p:cNvSpPr/>
            <p:nvPr/>
          </p:nvSpPr>
          <p:spPr>
            <a:xfrm>
              <a:off x="0" y="0"/>
              <a:ext cx="4816592" cy="525444"/>
            </a:xfrm>
            <a:custGeom>
              <a:avLst/>
              <a:gdLst/>
              <a:ahLst/>
              <a:cxnLst/>
              <a:rect l="l" t="t" r="r" b="b"/>
              <a:pathLst>
                <a:path w="4816592" h="525444">
                  <a:moveTo>
                    <a:pt x="0" y="0"/>
                  </a:moveTo>
                  <a:lnTo>
                    <a:pt x="4816592" y="0"/>
                  </a:lnTo>
                  <a:lnTo>
                    <a:pt x="4816592" y="525444"/>
                  </a:lnTo>
                  <a:lnTo>
                    <a:pt x="0" y="525444"/>
                  </a:lnTo>
                  <a:close/>
                </a:path>
              </a:pathLst>
            </a:custGeom>
            <a:solidFill>
              <a:srgbClr val="CCCCCC"/>
            </a:solidFill>
          </p:spPr>
          <p:txBody>
            <a:bodyPr/>
            <a:lstStyle/>
            <a:p>
              <a:endParaRPr lang="en-IN"/>
            </a:p>
          </p:txBody>
        </p:sp>
        <p:sp>
          <p:nvSpPr>
            <p:cNvPr id="5" name="TextBox 5"/>
            <p:cNvSpPr txBox="1"/>
            <p:nvPr/>
          </p:nvSpPr>
          <p:spPr>
            <a:xfrm>
              <a:off x="0" y="-19050"/>
              <a:ext cx="4816593" cy="544494"/>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918617" y="-6065384"/>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2517372" y="-5135079"/>
            <a:ext cx="6709932" cy="6885191"/>
          </a:xfrm>
          <a:custGeom>
            <a:avLst/>
            <a:gdLst/>
            <a:ahLst/>
            <a:cxnLst/>
            <a:rect l="l" t="t" r="r" b="b"/>
            <a:pathLst>
              <a:path w="6709932" h="6885191">
                <a:moveTo>
                  <a:pt x="0" y="0"/>
                </a:moveTo>
                <a:lnTo>
                  <a:pt x="6709932" y="0"/>
                </a:lnTo>
                <a:lnTo>
                  <a:pt x="6709932" y="6885191"/>
                </a:lnTo>
                <a:lnTo>
                  <a:pt x="0" y="68851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Freeform 8"/>
          <p:cNvSpPr/>
          <p:nvPr/>
        </p:nvSpPr>
        <p:spPr>
          <a:xfrm>
            <a:off x="801593" y="2408117"/>
            <a:ext cx="8342407" cy="4060620"/>
          </a:xfrm>
          <a:custGeom>
            <a:avLst/>
            <a:gdLst/>
            <a:ahLst/>
            <a:cxnLst/>
            <a:rect l="l" t="t" r="r" b="b"/>
            <a:pathLst>
              <a:path w="8342407" h="4060620">
                <a:moveTo>
                  <a:pt x="0" y="0"/>
                </a:moveTo>
                <a:lnTo>
                  <a:pt x="8342407" y="0"/>
                </a:lnTo>
                <a:lnTo>
                  <a:pt x="8342407" y="4060621"/>
                </a:lnTo>
                <a:lnTo>
                  <a:pt x="0" y="4060621"/>
                </a:lnTo>
                <a:lnTo>
                  <a:pt x="0" y="0"/>
                </a:lnTo>
                <a:close/>
              </a:path>
            </a:pathLst>
          </a:custGeom>
          <a:blipFill>
            <a:blip r:embed="rId5"/>
            <a:stretch>
              <a:fillRect/>
            </a:stretch>
          </a:blipFill>
        </p:spPr>
        <p:txBody>
          <a:bodyPr/>
          <a:lstStyle/>
          <a:p>
            <a:endParaRPr lang="en-IN"/>
          </a:p>
        </p:txBody>
      </p:sp>
      <p:sp>
        <p:nvSpPr>
          <p:cNvPr id="9" name="Freeform 9"/>
          <p:cNvSpPr/>
          <p:nvPr/>
        </p:nvSpPr>
        <p:spPr>
          <a:xfrm>
            <a:off x="8404818" y="5143500"/>
            <a:ext cx="8854482" cy="4284275"/>
          </a:xfrm>
          <a:custGeom>
            <a:avLst/>
            <a:gdLst/>
            <a:ahLst/>
            <a:cxnLst/>
            <a:rect l="l" t="t" r="r" b="b"/>
            <a:pathLst>
              <a:path w="8854482" h="4284275">
                <a:moveTo>
                  <a:pt x="0" y="0"/>
                </a:moveTo>
                <a:lnTo>
                  <a:pt x="8854482" y="0"/>
                </a:lnTo>
                <a:lnTo>
                  <a:pt x="8854482" y="4284275"/>
                </a:lnTo>
                <a:lnTo>
                  <a:pt x="0" y="4284275"/>
                </a:lnTo>
                <a:lnTo>
                  <a:pt x="0" y="0"/>
                </a:lnTo>
                <a:close/>
              </a:path>
            </a:pathLst>
          </a:custGeom>
          <a:blipFill>
            <a:blip r:embed="rId6"/>
            <a:stretch>
              <a:fillRect/>
            </a:stretch>
          </a:blipFill>
        </p:spPr>
        <p:txBody>
          <a:bodyPr/>
          <a:lstStyle/>
          <a:p>
            <a:endParaRPr lang="en-IN"/>
          </a:p>
        </p:txBody>
      </p:sp>
      <p:sp>
        <p:nvSpPr>
          <p:cNvPr id="10" name="TextBox 10"/>
          <p:cNvSpPr txBox="1"/>
          <p:nvPr/>
        </p:nvSpPr>
        <p:spPr>
          <a:xfrm>
            <a:off x="3690980" y="287052"/>
            <a:ext cx="10906040" cy="1349947"/>
          </a:xfrm>
          <a:prstGeom prst="rect">
            <a:avLst/>
          </a:prstGeom>
        </p:spPr>
        <p:txBody>
          <a:bodyPr lIns="0" tIns="0" rIns="0" bIns="0" rtlCol="0" anchor="t">
            <a:spAutoFit/>
          </a:bodyPr>
          <a:lstStyle/>
          <a:p>
            <a:pPr algn="ctr">
              <a:lnSpc>
                <a:spcPts val="11082"/>
              </a:lnSpc>
            </a:pPr>
            <a:r>
              <a:rPr lang="en-US" sz="8030" b="1" spc="786">
                <a:solidFill>
                  <a:srgbClr val="000000"/>
                </a:solidFill>
                <a:latin typeface="Oswald Bold"/>
                <a:ea typeface="Oswald Bold"/>
                <a:cs typeface="Oswald Bold"/>
                <a:sym typeface="Oswald Bold"/>
              </a:rPr>
              <a:t>PROTOTYPE</a:t>
            </a:r>
          </a:p>
        </p:txBody>
      </p:sp>
      <p:sp>
        <p:nvSpPr>
          <p:cNvPr id="11" name="TextBox 11"/>
          <p:cNvSpPr txBox="1"/>
          <p:nvPr/>
        </p:nvSpPr>
        <p:spPr>
          <a:xfrm>
            <a:off x="8635212" y="2986803"/>
            <a:ext cx="8393694" cy="1050638"/>
          </a:xfrm>
          <a:prstGeom prst="rect">
            <a:avLst/>
          </a:prstGeom>
        </p:spPr>
        <p:txBody>
          <a:bodyPr lIns="0" tIns="0" rIns="0" bIns="0" rtlCol="0" anchor="t">
            <a:spAutoFit/>
          </a:bodyPr>
          <a:lstStyle/>
          <a:p>
            <a:pPr algn="ctr">
              <a:lnSpc>
                <a:spcPts val="8529"/>
              </a:lnSpc>
            </a:pPr>
            <a:r>
              <a:rPr lang="en-US" sz="6180" spc="605">
                <a:solidFill>
                  <a:srgbClr val="000000"/>
                </a:solidFill>
                <a:latin typeface="Oswald"/>
                <a:ea typeface="Oswald"/>
                <a:cs typeface="Oswald"/>
                <a:sym typeface="Oswald"/>
              </a:rPr>
              <a:t>HOMEPAGE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739236" y="607681"/>
            <a:ext cx="9184788" cy="4535819"/>
          </a:xfrm>
          <a:custGeom>
            <a:avLst/>
            <a:gdLst/>
            <a:ahLst/>
            <a:cxnLst/>
            <a:rect l="l" t="t" r="r" b="b"/>
            <a:pathLst>
              <a:path w="9184788" h="4535819">
                <a:moveTo>
                  <a:pt x="0" y="0"/>
                </a:moveTo>
                <a:lnTo>
                  <a:pt x="9184788" y="0"/>
                </a:lnTo>
                <a:lnTo>
                  <a:pt x="9184788" y="4535819"/>
                </a:lnTo>
                <a:lnTo>
                  <a:pt x="0" y="4535819"/>
                </a:lnTo>
                <a:lnTo>
                  <a:pt x="0" y="0"/>
                </a:lnTo>
                <a:close/>
              </a:path>
            </a:pathLst>
          </a:custGeom>
          <a:blipFill>
            <a:blip r:embed="rId2"/>
            <a:stretch>
              <a:fillRect/>
            </a:stretch>
          </a:blipFill>
        </p:spPr>
        <p:txBody>
          <a:bodyPr/>
          <a:lstStyle/>
          <a:p>
            <a:endParaRPr lang="en-IN"/>
          </a:p>
        </p:txBody>
      </p:sp>
      <p:sp>
        <p:nvSpPr>
          <p:cNvPr id="3" name="Freeform 3"/>
          <p:cNvSpPr/>
          <p:nvPr/>
        </p:nvSpPr>
        <p:spPr>
          <a:xfrm>
            <a:off x="7904593" y="4092274"/>
            <a:ext cx="9641077" cy="4720697"/>
          </a:xfrm>
          <a:custGeom>
            <a:avLst/>
            <a:gdLst/>
            <a:ahLst/>
            <a:cxnLst/>
            <a:rect l="l" t="t" r="r" b="b"/>
            <a:pathLst>
              <a:path w="9641077" h="4720697">
                <a:moveTo>
                  <a:pt x="0" y="0"/>
                </a:moveTo>
                <a:lnTo>
                  <a:pt x="9641077" y="0"/>
                </a:lnTo>
                <a:lnTo>
                  <a:pt x="9641077" y="4720697"/>
                </a:lnTo>
                <a:lnTo>
                  <a:pt x="0" y="4720697"/>
                </a:lnTo>
                <a:lnTo>
                  <a:pt x="0" y="0"/>
                </a:lnTo>
                <a:close/>
              </a:path>
            </a:pathLst>
          </a:custGeom>
          <a:blipFill>
            <a:blip r:embed="rId3"/>
            <a:stretch>
              <a:fillRect/>
            </a:stretch>
          </a:blipFill>
        </p:spPr>
        <p:txBody>
          <a:bodyPr/>
          <a:lstStyle/>
          <a:p>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828302" y="823202"/>
            <a:ext cx="9273342" cy="4555529"/>
          </a:xfrm>
          <a:custGeom>
            <a:avLst/>
            <a:gdLst/>
            <a:ahLst/>
            <a:cxnLst/>
            <a:rect l="l" t="t" r="r" b="b"/>
            <a:pathLst>
              <a:path w="9273342" h="4555529">
                <a:moveTo>
                  <a:pt x="0" y="0"/>
                </a:moveTo>
                <a:lnTo>
                  <a:pt x="9273342" y="0"/>
                </a:lnTo>
                <a:lnTo>
                  <a:pt x="9273342" y="4555529"/>
                </a:lnTo>
                <a:lnTo>
                  <a:pt x="0" y="4555529"/>
                </a:lnTo>
                <a:lnTo>
                  <a:pt x="0" y="0"/>
                </a:lnTo>
                <a:close/>
              </a:path>
            </a:pathLst>
          </a:custGeom>
          <a:blipFill>
            <a:blip r:embed="rId2"/>
            <a:stretch>
              <a:fillRect/>
            </a:stretch>
          </a:blipFill>
        </p:spPr>
        <p:txBody>
          <a:bodyPr/>
          <a:lstStyle/>
          <a:p>
            <a:endParaRPr lang="en-IN"/>
          </a:p>
        </p:txBody>
      </p:sp>
      <p:sp>
        <p:nvSpPr>
          <p:cNvPr id="3" name="Freeform 3"/>
          <p:cNvSpPr/>
          <p:nvPr/>
        </p:nvSpPr>
        <p:spPr>
          <a:xfrm>
            <a:off x="7649275" y="4601212"/>
            <a:ext cx="9610025" cy="4657088"/>
          </a:xfrm>
          <a:custGeom>
            <a:avLst/>
            <a:gdLst/>
            <a:ahLst/>
            <a:cxnLst/>
            <a:rect l="l" t="t" r="r" b="b"/>
            <a:pathLst>
              <a:path w="9610025" h="4657088">
                <a:moveTo>
                  <a:pt x="0" y="0"/>
                </a:moveTo>
                <a:lnTo>
                  <a:pt x="9610025" y="0"/>
                </a:lnTo>
                <a:lnTo>
                  <a:pt x="9610025" y="4657088"/>
                </a:lnTo>
                <a:lnTo>
                  <a:pt x="0" y="4657088"/>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2421660" y="2532789"/>
            <a:ext cx="2128599" cy="1031579"/>
          </a:xfrm>
          <a:prstGeom prst="rect">
            <a:avLst/>
          </a:prstGeom>
        </p:spPr>
        <p:txBody>
          <a:bodyPr lIns="0" tIns="0" rIns="0" bIns="0" rtlCol="0" anchor="t">
            <a:spAutoFit/>
          </a:bodyPr>
          <a:lstStyle/>
          <a:p>
            <a:pPr algn="ctr">
              <a:lnSpc>
                <a:spcPts val="8451"/>
              </a:lnSpc>
              <a:spcBef>
                <a:spcPct val="0"/>
              </a:spcBef>
            </a:pPr>
            <a:r>
              <a:rPr lang="en-US" sz="6124" spc="600">
                <a:solidFill>
                  <a:srgbClr val="000000"/>
                </a:solidFill>
                <a:latin typeface="Oswald"/>
                <a:ea typeface="Oswald"/>
                <a:cs typeface="Oswald"/>
                <a:sym typeface="Oswald"/>
              </a:rPr>
              <a:t>LOGIN</a:t>
            </a:r>
          </a:p>
        </p:txBody>
      </p:sp>
      <p:sp>
        <p:nvSpPr>
          <p:cNvPr id="5" name="TextBox 5"/>
          <p:cNvSpPr txBox="1"/>
          <p:nvPr/>
        </p:nvSpPr>
        <p:spPr>
          <a:xfrm>
            <a:off x="1395953" y="6581819"/>
            <a:ext cx="5833586" cy="1031579"/>
          </a:xfrm>
          <a:prstGeom prst="rect">
            <a:avLst/>
          </a:prstGeom>
        </p:spPr>
        <p:txBody>
          <a:bodyPr lIns="0" tIns="0" rIns="0" bIns="0" rtlCol="0" anchor="t">
            <a:spAutoFit/>
          </a:bodyPr>
          <a:lstStyle/>
          <a:p>
            <a:pPr algn="ctr">
              <a:lnSpc>
                <a:spcPts val="8451"/>
              </a:lnSpc>
              <a:spcBef>
                <a:spcPct val="0"/>
              </a:spcBef>
            </a:pPr>
            <a:r>
              <a:rPr lang="en-US" sz="6124" spc="600">
                <a:solidFill>
                  <a:srgbClr val="000000"/>
                </a:solidFill>
                <a:latin typeface="Oswald"/>
                <a:ea typeface="Oswald"/>
                <a:cs typeface="Oswald"/>
                <a:sym typeface="Oswald"/>
              </a:rPr>
              <a:t>PRIVACY POLICY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2" name="AutoShape 2"/>
          <p:cNvSpPr/>
          <p:nvPr/>
        </p:nvSpPr>
        <p:spPr>
          <a:xfrm>
            <a:off x="7669737" y="6823515"/>
            <a:ext cx="2948526" cy="0"/>
          </a:xfrm>
          <a:prstGeom prst="line">
            <a:avLst/>
          </a:prstGeom>
          <a:ln w="19050" cap="flat">
            <a:solidFill>
              <a:srgbClr val="FFFFFF"/>
            </a:solidFill>
            <a:prstDash val="solid"/>
            <a:headEnd type="none" w="sm" len="sm"/>
            <a:tailEnd type="none" w="sm" len="sm"/>
          </a:ln>
        </p:spPr>
        <p:txBody>
          <a:bodyPr/>
          <a:lstStyle/>
          <a:p>
            <a:endParaRPr lang="en-IN"/>
          </a:p>
        </p:txBody>
      </p:sp>
      <p:sp>
        <p:nvSpPr>
          <p:cNvPr id="3" name="Freeform 3"/>
          <p:cNvSpPr/>
          <p:nvPr/>
        </p:nvSpPr>
        <p:spPr>
          <a:xfrm>
            <a:off x="7462489" y="511751"/>
            <a:ext cx="3363021" cy="1535137"/>
          </a:xfrm>
          <a:custGeom>
            <a:avLst/>
            <a:gdLst/>
            <a:ahLst/>
            <a:cxnLst/>
            <a:rect l="l" t="t" r="r" b="b"/>
            <a:pathLst>
              <a:path w="3363021" h="1535137">
                <a:moveTo>
                  <a:pt x="0" y="0"/>
                </a:moveTo>
                <a:lnTo>
                  <a:pt x="3363022" y="0"/>
                </a:lnTo>
                <a:lnTo>
                  <a:pt x="3363022" y="1535137"/>
                </a:lnTo>
                <a:lnTo>
                  <a:pt x="0" y="1535137"/>
                </a:lnTo>
                <a:lnTo>
                  <a:pt x="0" y="0"/>
                </a:lnTo>
                <a:close/>
              </a:path>
            </a:pathLst>
          </a:custGeom>
          <a:blipFill>
            <a:blip r:embed="rId2"/>
            <a:stretch>
              <a:fillRect/>
            </a:stretch>
          </a:blipFill>
        </p:spPr>
        <p:txBody>
          <a:bodyPr/>
          <a:lstStyle/>
          <a:p>
            <a:endParaRPr lang="en-IN"/>
          </a:p>
        </p:txBody>
      </p:sp>
      <p:sp>
        <p:nvSpPr>
          <p:cNvPr id="4" name="TextBox 4"/>
          <p:cNvSpPr txBox="1"/>
          <p:nvPr/>
        </p:nvSpPr>
        <p:spPr>
          <a:xfrm>
            <a:off x="1630392" y="3560063"/>
            <a:ext cx="15628908" cy="1586964"/>
          </a:xfrm>
          <a:prstGeom prst="rect">
            <a:avLst/>
          </a:prstGeom>
        </p:spPr>
        <p:txBody>
          <a:bodyPr lIns="0" tIns="0" rIns="0" bIns="0" rtlCol="0" anchor="t">
            <a:spAutoFit/>
          </a:bodyPr>
          <a:lstStyle/>
          <a:p>
            <a:pPr algn="ctr">
              <a:lnSpc>
                <a:spcPts val="11975"/>
              </a:lnSpc>
            </a:pPr>
            <a:r>
              <a:rPr lang="en-US" sz="11740">
                <a:solidFill>
                  <a:srgbClr val="FFFFFF"/>
                </a:solidFill>
                <a:latin typeface="Montserrat"/>
                <a:ea typeface="Montserrat"/>
                <a:cs typeface="Montserrat"/>
                <a:sym typeface="Montserrat"/>
              </a:rPr>
              <a:t>UNIQUE FEATURES</a:t>
            </a:r>
          </a:p>
        </p:txBody>
      </p:sp>
      <p:sp>
        <p:nvSpPr>
          <p:cNvPr id="5" name="TextBox 5"/>
          <p:cNvSpPr txBox="1"/>
          <p:nvPr/>
        </p:nvSpPr>
        <p:spPr>
          <a:xfrm>
            <a:off x="5075627" y="7690865"/>
            <a:ext cx="8136745" cy="297180"/>
          </a:xfrm>
          <a:prstGeom prst="rect">
            <a:avLst/>
          </a:prstGeom>
        </p:spPr>
        <p:txBody>
          <a:bodyPr lIns="0" tIns="0" rIns="0" bIns="0" rtlCol="0" anchor="t">
            <a:spAutoFit/>
          </a:bodyPr>
          <a:lstStyle/>
          <a:p>
            <a:pPr algn="ctr">
              <a:lnSpc>
                <a:spcPts val="2519"/>
              </a:lnSpc>
              <a:spcBef>
                <a:spcPct val="0"/>
              </a:spcBef>
            </a:pPr>
            <a:r>
              <a:rPr lang="en-US" sz="1799" spc="1439">
                <a:solidFill>
                  <a:srgbClr val="FFFFFF"/>
                </a:solidFill>
                <a:latin typeface="Open Sans"/>
                <a:ea typeface="Open Sans"/>
                <a:cs typeface="Open Sans"/>
                <a:sym typeface="Open Sans"/>
              </a:rPr>
              <a:t>WWW.FITFREAK.COM</a:t>
            </a:r>
          </a:p>
        </p:txBody>
      </p:sp>
      <p:sp>
        <p:nvSpPr>
          <p:cNvPr id="6" name="TextBox 6"/>
          <p:cNvSpPr txBox="1"/>
          <p:nvPr/>
        </p:nvSpPr>
        <p:spPr>
          <a:xfrm>
            <a:off x="4514535" y="5229225"/>
            <a:ext cx="9860622" cy="606769"/>
          </a:xfrm>
          <a:prstGeom prst="rect">
            <a:avLst/>
          </a:prstGeom>
        </p:spPr>
        <p:txBody>
          <a:bodyPr lIns="0" tIns="0" rIns="0" bIns="0" rtlCol="0" anchor="t">
            <a:spAutoFit/>
          </a:bodyPr>
          <a:lstStyle/>
          <a:p>
            <a:pPr algn="ctr">
              <a:lnSpc>
                <a:spcPts val="4640"/>
              </a:lnSpc>
            </a:pPr>
            <a:r>
              <a:rPr lang="en-US" sz="4549">
                <a:solidFill>
                  <a:srgbClr val="000000"/>
                </a:solidFill>
                <a:latin typeface="Montserrat"/>
                <a:ea typeface="Montserrat"/>
                <a:cs typeface="Montserrat"/>
                <a:sym typeface="Montserrat"/>
              </a:rPr>
              <a:t>CHANGING THE WAY YOU WORK</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4128662" y="2014411"/>
            <a:ext cx="1400485" cy="6493178"/>
            <a:chOff x="0" y="0"/>
            <a:chExt cx="368852" cy="1710138"/>
          </a:xfrm>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solidFill>
              <a:srgbClr val="CCCCCC"/>
            </a:solidFill>
          </p:spPr>
          <p:txBody>
            <a:bodyPr/>
            <a:lstStyle/>
            <a:p>
              <a:endParaRPr lang="en-IN"/>
            </a:p>
          </p:txBody>
        </p:sp>
        <p:sp>
          <p:nvSpPr>
            <p:cNvPr id="5" name="TextBox 5"/>
            <p:cNvSpPr txBox="1"/>
            <p:nvPr/>
          </p:nvSpPr>
          <p:spPr>
            <a:xfrm>
              <a:off x="0" y="-19050"/>
              <a:ext cx="368852" cy="1729188"/>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5019320" y="8294"/>
            <a:ext cx="7416941" cy="1683727"/>
          </a:xfrm>
          <a:prstGeom prst="rect">
            <a:avLst/>
          </a:prstGeom>
        </p:spPr>
        <p:txBody>
          <a:bodyPr lIns="0" tIns="0" rIns="0" bIns="0" rtlCol="0" anchor="t">
            <a:spAutoFit/>
          </a:bodyPr>
          <a:lstStyle/>
          <a:p>
            <a:pPr algn="ctr">
              <a:lnSpc>
                <a:spcPts val="13774"/>
              </a:lnSpc>
            </a:pPr>
            <a:r>
              <a:rPr lang="en-US" sz="9981" b="1" spc="978">
                <a:solidFill>
                  <a:srgbClr val="231F20"/>
                </a:solidFill>
                <a:latin typeface="Oswald Bold"/>
                <a:ea typeface="Oswald Bold"/>
                <a:cs typeface="Oswald Bold"/>
                <a:sym typeface="Oswald Bold"/>
              </a:rPr>
              <a:t>CONTENT</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TextBox 8"/>
          <p:cNvSpPr txBox="1"/>
          <p:nvPr/>
        </p:nvSpPr>
        <p:spPr>
          <a:xfrm>
            <a:off x="4360295" y="2025831"/>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01</a:t>
            </a:r>
          </a:p>
        </p:txBody>
      </p:sp>
      <p:sp>
        <p:nvSpPr>
          <p:cNvPr id="9" name="TextBox 9"/>
          <p:cNvSpPr txBox="1"/>
          <p:nvPr/>
        </p:nvSpPr>
        <p:spPr>
          <a:xfrm>
            <a:off x="4360295" y="2800230"/>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02</a:t>
            </a:r>
          </a:p>
        </p:txBody>
      </p:sp>
      <p:sp>
        <p:nvSpPr>
          <p:cNvPr id="10" name="TextBox 10"/>
          <p:cNvSpPr txBox="1"/>
          <p:nvPr/>
        </p:nvSpPr>
        <p:spPr>
          <a:xfrm>
            <a:off x="4360295" y="3571755"/>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03</a:t>
            </a:r>
          </a:p>
        </p:txBody>
      </p:sp>
      <p:sp>
        <p:nvSpPr>
          <p:cNvPr id="11" name="TextBox 11"/>
          <p:cNvSpPr txBox="1"/>
          <p:nvPr/>
        </p:nvSpPr>
        <p:spPr>
          <a:xfrm>
            <a:off x="4360295" y="4343280"/>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04</a:t>
            </a:r>
          </a:p>
        </p:txBody>
      </p:sp>
      <p:sp>
        <p:nvSpPr>
          <p:cNvPr id="12" name="TextBox 12"/>
          <p:cNvSpPr txBox="1"/>
          <p:nvPr/>
        </p:nvSpPr>
        <p:spPr>
          <a:xfrm>
            <a:off x="4360295" y="5114805"/>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05</a:t>
            </a:r>
          </a:p>
        </p:txBody>
      </p:sp>
      <p:sp>
        <p:nvSpPr>
          <p:cNvPr id="13" name="TextBox 13"/>
          <p:cNvSpPr txBox="1"/>
          <p:nvPr/>
        </p:nvSpPr>
        <p:spPr>
          <a:xfrm>
            <a:off x="4360295" y="5886330"/>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06</a:t>
            </a:r>
          </a:p>
        </p:txBody>
      </p:sp>
      <p:sp>
        <p:nvSpPr>
          <p:cNvPr id="14" name="TextBox 14"/>
          <p:cNvSpPr txBox="1"/>
          <p:nvPr/>
        </p:nvSpPr>
        <p:spPr>
          <a:xfrm>
            <a:off x="4360295" y="6657855"/>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07</a:t>
            </a:r>
          </a:p>
        </p:txBody>
      </p:sp>
      <p:sp>
        <p:nvSpPr>
          <p:cNvPr id="15" name="TextBox 15"/>
          <p:cNvSpPr txBox="1"/>
          <p:nvPr/>
        </p:nvSpPr>
        <p:spPr>
          <a:xfrm>
            <a:off x="6607430" y="2130882"/>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DM Sans"/>
                <a:ea typeface="DM Sans"/>
                <a:cs typeface="DM Sans"/>
                <a:sym typeface="DM Sans"/>
              </a:rPr>
              <a:t>EMPATHIZE</a:t>
            </a:r>
          </a:p>
        </p:txBody>
      </p:sp>
      <p:sp>
        <p:nvSpPr>
          <p:cNvPr id="16" name="TextBox 16"/>
          <p:cNvSpPr txBox="1"/>
          <p:nvPr/>
        </p:nvSpPr>
        <p:spPr>
          <a:xfrm>
            <a:off x="6607430" y="2905281"/>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DM Sans"/>
                <a:ea typeface="DM Sans"/>
                <a:cs typeface="DM Sans"/>
                <a:sym typeface="DM Sans"/>
              </a:rPr>
              <a:t>EMPATHY MAP</a:t>
            </a:r>
          </a:p>
        </p:txBody>
      </p:sp>
      <p:sp>
        <p:nvSpPr>
          <p:cNvPr id="17" name="TextBox 17"/>
          <p:cNvSpPr txBox="1"/>
          <p:nvPr/>
        </p:nvSpPr>
        <p:spPr>
          <a:xfrm>
            <a:off x="6607430" y="3676806"/>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PERSONAS AND SCENARIOS</a:t>
            </a:r>
          </a:p>
        </p:txBody>
      </p:sp>
      <p:sp>
        <p:nvSpPr>
          <p:cNvPr id="18" name="TextBox 18"/>
          <p:cNvSpPr txBox="1"/>
          <p:nvPr/>
        </p:nvSpPr>
        <p:spPr>
          <a:xfrm>
            <a:off x="6607430" y="4448331"/>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DEFINE</a:t>
            </a:r>
          </a:p>
        </p:txBody>
      </p:sp>
      <p:sp>
        <p:nvSpPr>
          <p:cNvPr id="19" name="TextBox 19"/>
          <p:cNvSpPr txBox="1"/>
          <p:nvPr/>
        </p:nvSpPr>
        <p:spPr>
          <a:xfrm>
            <a:off x="6607430" y="5222900"/>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IDEATE</a:t>
            </a:r>
          </a:p>
        </p:txBody>
      </p:sp>
      <p:sp>
        <p:nvSpPr>
          <p:cNvPr id="20" name="TextBox 20"/>
          <p:cNvSpPr txBox="1"/>
          <p:nvPr/>
        </p:nvSpPr>
        <p:spPr>
          <a:xfrm>
            <a:off x="6607430" y="5978035"/>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PROTOTYPE</a:t>
            </a:r>
          </a:p>
        </p:txBody>
      </p:sp>
      <p:sp>
        <p:nvSpPr>
          <p:cNvPr id="21" name="TextBox 21"/>
          <p:cNvSpPr txBox="1"/>
          <p:nvPr/>
        </p:nvSpPr>
        <p:spPr>
          <a:xfrm>
            <a:off x="6607430" y="6762906"/>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UNIQUE FEATURES</a:t>
            </a:r>
          </a:p>
        </p:txBody>
      </p:sp>
      <p:sp>
        <p:nvSpPr>
          <p:cNvPr id="22" name="TextBox 22"/>
          <p:cNvSpPr txBox="1"/>
          <p:nvPr/>
        </p:nvSpPr>
        <p:spPr>
          <a:xfrm>
            <a:off x="4360295" y="7429380"/>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08</a:t>
            </a:r>
          </a:p>
        </p:txBody>
      </p:sp>
      <p:sp>
        <p:nvSpPr>
          <p:cNvPr id="23" name="TextBox 23"/>
          <p:cNvSpPr txBox="1"/>
          <p:nvPr/>
        </p:nvSpPr>
        <p:spPr>
          <a:xfrm>
            <a:off x="6607430" y="7534431"/>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TESTING AND FEEDBACK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638283" y="1232688"/>
            <a:ext cx="8505717" cy="7442502"/>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58B4E0"/>
            </a:solidFill>
          </p:spPr>
          <p:txBody>
            <a:bodyPr/>
            <a:lstStyle/>
            <a:p>
              <a:endParaRPr lang="en-IN"/>
            </a:p>
          </p:txBody>
        </p:sp>
        <p:sp>
          <p:nvSpPr>
            <p:cNvPr id="4" name="TextBox 4"/>
            <p:cNvSpPr txBox="1"/>
            <p:nvPr/>
          </p:nvSpPr>
          <p:spPr>
            <a:xfrm>
              <a:off x="127000" y="301625"/>
              <a:ext cx="558800" cy="358775"/>
            </a:xfrm>
            <a:prstGeom prst="rect">
              <a:avLst/>
            </a:prstGeom>
          </p:spPr>
          <p:txBody>
            <a:bodyPr lIns="50800" tIns="50800" rIns="50800" bIns="50800" rtlCol="0" anchor="ctr"/>
            <a:lstStyle/>
            <a:p>
              <a:pPr algn="ctr">
                <a:lnSpc>
                  <a:spcPts val="2519"/>
                </a:lnSpc>
              </a:pPr>
              <a:endParaRPr/>
            </a:p>
          </p:txBody>
        </p:sp>
      </p:grpSp>
      <p:grpSp>
        <p:nvGrpSpPr>
          <p:cNvPr id="5" name="Group 5"/>
          <p:cNvGrpSpPr/>
          <p:nvPr/>
        </p:nvGrpSpPr>
        <p:grpSpPr>
          <a:xfrm>
            <a:off x="1291455" y="4194556"/>
            <a:ext cx="7852545" cy="147372"/>
            <a:chOff x="0" y="0"/>
            <a:chExt cx="2068160" cy="38814"/>
          </a:xfrm>
        </p:grpSpPr>
        <p:sp>
          <p:nvSpPr>
            <p:cNvPr id="6" name="Freeform 6"/>
            <p:cNvSpPr/>
            <p:nvPr/>
          </p:nvSpPr>
          <p:spPr>
            <a:xfrm>
              <a:off x="0" y="0"/>
              <a:ext cx="2068160" cy="38814"/>
            </a:xfrm>
            <a:custGeom>
              <a:avLst/>
              <a:gdLst/>
              <a:ahLst/>
              <a:cxnLst/>
              <a:rect l="l" t="t" r="r" b="b"/>
              <a:pathLst>
                <a:path w="2068160" h="38814">
                  <a:moveTo>
                    <a:pt x="0" y="0"/>
                  </a:moveTo>
                  <a:lnTo>
                    <a:pt x="2068160" y="0"/>
                  </a:lnTo>
                  <a:lnTo>
                    <a:pt x="2068160" y="38814"/>
                  </a:lnTo>
                  <a:lnTo>
                    <a:pt x="0" y="38814"/>
                  </a:lnTo>
                  <a:close/>
                </a:path>
              </a:pathLst>
            </a:custGeom>
            <a:solidFill>
              <a:srgbClr val="F2F4F5"/>
            </a:solidFill>
          </p:spPr>
          <p:txBody>
            <a:bodyPr/>
            <a:lstStyle/>
            <a:p>
              <a:endParaRPr lang="en-IN"/>
            </a:p>
          </p:txBody>
        </p:sp>
        <p:sp>
          <p:nvSpPr>
            <p:cNvPr id="7" name="TextBox 7"/>
            <p:cNvSpPr txBox="1"/>
            <p:nvPr/>
          </p:nvSpPr>
          <p:spPr>
            <a:xfrm>
              <a:off x="0" y="-38100"/>
              <a:ext cx="2068160" cy="76914"/>
            </a:xfrm>
            <a:prstGeom prst="rect">
              <a:avLst/>
            </a:prstGeom>
          </p:spPr>
          <p:txBody>
            <a:bodyPr lIns="50800" tIns="50800" rIns="50800" bIns="50800" rtlCol="0" anchor="ctr"/>
            <a:lstStyle/>
            <a:p>
              <a:pPr algn="ctr">
                <a:lnSpc>
                  <a:spcPts val="3483"/>
                </a:lnSpc>
              </a:pPr>
              <a:endParaRPr/>
            </a:p>
          </p:txBody>
        </p:sp>
      </p:grpSp>
      <p:grpSp>
        <p:nvGrpSpPr>
          <p:cNvPr id="8" name="Group 8"/>
          <p:cNvGrpSpPr/>
          <p:nvPr/>
        </p:nvGrpSpPr>
        <p:grpSpPr>
          <a:xfrm>
            <a:off x="1028700" y="6707201"/>
            <a:ext cx="7852545" cy="147372"/>
            <a:chOff x="0" y="0"/>
            <a:chExt cx="2068160" cy="38814"/>
          </a:xfrm>
        </p:grpSpPr>
        <p:sp>
          <p:nvSpPr>
            <p:cNvPr id="9" name="Freeform 9"/>
            <p:cNvSpPr/>
            <p:nvPr/>
          </p:nvSpPr>
          <p:spPr>
            <a:xfrm>
              <a:off x="0" y="0"/>
              <a:ext cx="2068160" cy="38814"/>
            </a:xfrm>
            <a:custGeom>
              <a:avLst/>
              <a:gdLst/>
              <a:ahLst/>
              <a:cxnLst/>
              <a:rect l="l" t="t" r="r" b="b"/>
              <a:pathLst>
                <a:path w="2068160" h="38814">
                  <a:moveTo>
                    <a:pt x="0" y="0"/>
                  </a:moveTo>
                  <a:lnTo>
                    <a:pt x="2068160" y="0"/>
                  </a:lnTo>
                  <a:lnTo>
                    <a:pt x="2068160" y="38814"/>
                  </a:lnTo>
                  <a:lnTo>
                    <a:pt x="0" y="38814"/>
                  </a:lnTo>
                  <a:close/>
                </a:path>
              </a:pathLst>
            </a:custGeom>
            <a:solidFill>
              <a:srgbClr val="F2F4F5"/>
            </a:solidFill>
          </p:spPr>
          <p:txBody>
            <a:bodyPr/>
            <a:lstStyle/>
            <a:p>
              <a:endParaRPr lang="en-IN"/>
            </a:p>
          </p:txBody>
        </p:sp>
        <p:sp>
          <p:nvSpPr>
            <p:cNvPr id="10" name="TextBox 10"/>
            <p:cNvSpPr txBox="1"/>
            <p:nvPr/>
          </p:nvSpPr>
          <p:spPr>
            <a:xfrm>
              <a:off x="0" y="-38100"/>
              <a:ext cx="2068160" cy="76914"/>
            </a:xfrm>
            <a:prstGeom prst="rect">
              <a:avLst/>
            </a:prstGeom>
          </p:spPr>
          <p:txBody>
            <a:bodyPr lIns="50800" tIns="50800" rIns="50800" bIns="50800" rtlCol="0" anchor="ctr"/>
            <a:lstStyle/>
            <a:p>
              <a:pPr algn="ctr">
                <a:lnSpc>
                  <a:spcPts val="3483"/>
                </a:lnSpc>
              </a:pPr>
              <a:endParaRPr/>
            </a:p>
          </p:txBody>
        </p:sp>
      </p:grpSp>
      <p:sp>
        <p:nvSpPr>
          <p:cNvPr id="11" name="TextBox 11"/>
          <p:cNvSpPr txBox="1"/>
          <p:nvPr/>
        </p:nvSpPr>
        <p:spPr>
          <a:xfrm>
            <a:off x="5578434" y="1175538"/>
            <a:ext cx="7146966" cy="564478"/>
          </a:xfrm>
          <a:prstGeom prst="rect">
            <a:avLst/>
          </a:prstGeom>
        </p:spPr>
        <p:txBody>
          <a:bodyPr wrap="square" lIns="0" tIns="0" rIns="0" bIns="0" rtlCol="0" anchor="t">
            <a:spAutoFit/>
          </a:bodyPr>
          <a:lstStyle/>
          <a:p>
            <a:pPr algn="ctr">
              <a:lnSpc>
                <a:spcPts val="4644"/>
              </a:lnSpc>
              <a:spcBef>
                <a:spcPct val="0"/>
              </a:spcBef>
            </a:pPr>
            <a:r>
              <a:rPr lang="en-US" sz="3365" spc="329" dirty="0">
                <a:solidFill>
                  <a:srgbClr val="000000"/>
                </a:solidFill>
                <a:latin typeface="Montserrat"/>
                <a:ea typeface="Montserrat"/>
                <a:cs typeface="Montserrat"/>
                <a:sym typeface="Montserrat"/>
              </a:rPr>
              <a:t>DAILY PAYMENT SYSTEM</a:t>
            </a:r>
          </a:p>
        </p:txBody>
      </p:sp>
      <p:sp>
        <p:nvSpPr>
          <p:cNvPr id="12" name="TextBox 12"/>
          <p:cNvSpPr txBox="1"/>
          <p:nvPr/>
        </p:nvSpPr>
        <p:spPr>
          <a:xfrm>
            <a:off x="7354124" y="4284778"/>
            <a:ext cx="8800276" cy="564478"/>
          </a:xfrm>
          <a:prstGeom prst="rect">
            <a:avLst/>
          </a:prstGeom>
        </p:spPr>
        <p:txBody>
          <a:bodyPr wrap="square" lIns="0" tIns="0" rIns="0" bIns="0" rtlCol="0" anchor="t">
            <a:spAutoFit/>
          </a:bodyPr>
          <a:lstStyle/>
          <a:p>
            <a:pPr algn="ctr">
              <a:lnSpc>
                <a:spcPts val="4644"/>
              </a:lnSpc>
              <a:spcBef>
                <a:spcPct val="0"/>
              </a:spcBef>
            </a:pPr>
            <a:r>
              <a:rPr lang="en-US" sz="3365" spc="329" dirty="0">
                <a:solidFill>
                  <a:srgbClr val="000000"/>
                </a:solidFill>
                <a:latin typeface="Montserrat"/>
                <a:ea typeface="Montserrat"/>
                <a:cs typeface="Montserrat"/>
                <a:sym typeface="Montserrat"/>
              </a:rPr>
              <a:t>POST MEDICAL ASSURANCE</a:t>
            </a:r>
          </a:p>
        </p:txBody>
      </p:sp>
      <p:sp>
        <p:nvSpPr>
          <p:cNvPr id="13" name="TextBox 13"/>
          <p:cNvSpPr txBox="1"/>
          <p:nvPr/>
        </p:nvSpPr>
        <p:spPr>
          <a:xfrm>
            <a:off x="8881245" y="6797423"/>
            <a:ext cx="5977755" cy="564478"/>
          </a:xfrm>
          <a:prstGeom prst="rect">
            <a:avLst/>
          </a:prstGeom>
        </p:spPr>
        <p:txBody>
          <a:bodyPr wrap="square" lIns="0" tIns="0" rIns="0" bIns="0" rtlCol="0" anchor="t">
            <a:spAutoFit/>
          </a:bodyPr>
          <a:lstStyle/>
          <a:p>
            <a:pPr algn="ctr">
              <a:lnSpc>
                <a:spcPts val="4644"/>
              </a:lnSpc>
              <a:spcBef>
                <a:spcPct val="0"/>
              </a:spcBef>
            </a:pPr>
            <a:r>
              <a:rPr lang="en-US" sz="3365" spc="329" dirty="0">
                <a:solidFill>
                  <a:srgbClr val="000000"/>
                </a:solidFill>
                <a:latin typeface="Montserrat"/>
                <a:ea typeface="Montserrat"/>
                <a:cs typeface="Montserrat"/>
                <a:sym typeface="Montserrat"/>
              </a:rPr>
              <a:t>PERSONAL MENTOR</a:t>
            </a:r>
          </a:p>
        </p:txBody>
      </p:sp>
      <p:sp>
        <p:nvSpPr>
          <p:cNvPr id="14" name="TextBox 14"/>
          <p:cNvSpPr txBox="1"/>
          <p:nvPr/>
        </p:nvSpPr>
        <p:spPr>
          <a:xfrm>
            <a:off x="6246504" y="1978639"/>
            <a:ext cx="6785567" cy="1011361"/>
          </a:xfrm>
          <a:prstGeom prst="rect">
            <a:avLst/>
          </a:prstGeom>
        </p:spPr>
        <p:txBody>
          <a:bodyPr lIns="0" tIns="0" rIns="0" bIns="0" rtlCol="0" anchor="t">
            <a:spAutoFit/>
          </a:bodyPr>
          <a:lstStyle/>
          <a:p>
            <a:pPr marL="433632" lvl="1" indent="-216816" algn="ctr">
              <a:lnSpc>
                <a:spcPts val="2771"/>
              </a:lnSpc>
              <a:buFont typeface="Arial"/>
              <a:buChar char="•"/>
            </a:pPr>
            <a:r>
              <a:rPr lang="en-US" sz="2008" spc="196">
                <a:solidFill>
                  <a:srgbClr val="000000"/>
                </a:solidFill>
                <a:latin typeface="Montserrat"/>
                <a:ea typeface="Montserrat"/>
                <a:cs typeface="Montserrat"/>
                <a:sym typeface="Montserrat"/>
              </a:rPr>
              <a:t>YOU CAN PAY ONLY FOR THE DAY YOU VISITED AND CAN ALSO PAY FOR THE YOU WANT TO COME.</a:t>
            </a:r>
          </a:p>
        </p:txBody>
      </p:sp>
      <p:sp>
        <p:nvSpPr>
          <p:cNvPr id="15" name="TextBox 15"/>
          <p:cNvSpPr txBox="1"/>
          <p:nvPr/>
        </p:nvSpPr>
        <p:spPr>
          <a:xfrm>
            <a:off x="8385556" y="4869931"/>
            <a:ext cx="6785567" cy="1354261"/>
          </a:xfrm>
          <a:prstGeom prst="rect">
            <a:avLst/>
          </a:prstGeom>
        </p:spPr>
        <p:txBody>
          <a:bodyPr lIns="0" tIns="0" rIns="0" bIns="0" rtlCol="0" anchor="t">
            <a:spAutoFit/>
          </a:bodyPr>
          <a:lstStyle/>
          <a:p>
            <a:pPr marL="433632" lvl="1" indent="-216816" algn="ctr">
              <a:lnSpc>
                <a:spcPts val="2771"/>
              </a:lnSpc>
              <a:buFont typeface="Arial"/>
              <a:buChar char="•"/>
            </a:pPr>
            <a:r>
              <a:rPr lang="en-US" sz="2008" spc="196" dirty="0">
                <a:solidFill>
                  <a:srgbClr val="000000"/>
                </a:solidFill>
                <a:latin typeface="Montserrat"/>
                <a:ea typeface="Montserrat"/>
                <a:cs typeface="Montserrat"/>
                <a:sym typeface="Montserrat"/>
              </a:rPr>
              <a:t>IF YOU GET HURT WHILE WORKING OUT OR DOING YOGA WE WILL PROVIDE YOU WITH MEDICAL ASSURANCE TO GET TREATED WITH IT.</a:t>
            </a:r>
          </a:p>
        </p:txBody>
      </p:sp>
      <p:sp>
        <p:nvSpPr>
          <p:cNvPr id="16" name="TextBox 16"/>
          <p:cNvSpPr txBox="1"/>
          <p:nvPr/>
        </p:nvSpPr>
        <p:spPr>
          <a:xfrm>
            <a:off x="9144000" y="7333325"/>
            <a:ext cx="6785567" cy="1011361"/>
          </a:xfrm>
          <a:prstGeom prst="rect">
            <a:avLst/>
          </a:prstGeom>
        </p:spPr>
        <p:txBody>
          <a:bodyPr lIns="0" tIns="0" rIns="0" bIns="0" rtlCol="0" anchor="t">
            <a:spAutoFit/>
          </a:bodyPr>
          <a:lstStyle/>
          <a:p>
            <a:pPr marL="433632" lvl="1" indent="-216816" algn="ctr">
              <a:lnSpc>
                <a:spcPts val="2771"/>
              </a:lnSpc>
              <a:buFont typeface="Arial"/>
              <a:buChar char="•"/>
            </a:pPr>
            <a:r>
              <a:rPr lang="en-US" sz="2008" spc="196" dirty="0">
                <a:solidFill>
                  <a:srgbClr val="000000"/>
                </a:solidFill>
                <a:latin typeface="Montserrat"/>
                <a:ea typeface="Montserrat"/>
                <a:cs typeface="Montserrat"/>
                <a:sym typeface="Montserrat"/>
              </a:rPr>
              <a:t>YOU GET YOUR PERSONAL MENTOR WHO TELLS YOU HOW TO DO THE WORKOUTS AND YOGA EFFICIENTLY.</a:t>
            </a:r>
          </a:p>
        </p:txBody>
      </p:sp>
      <p:sp>
        <p:nvSpPr>
          <p:cNvPr id="17" name="AutoShape 17"/>
          <p:cNvSpPr/>
          <p:nvPr/>
        </p:nvSpPr>
        <p:spPr>
          <a:xfrm>
            <a:off x="6922137" y="4175506"/>
            <a:ext cx="9899910" cy="19050"/>
          </a:xfrm>
          <a:prstGeom prst="line">
            <a:avLst/>
          </a:prstGeom>
          <a:ln w="38100" cap="flat">
            <a:solidFill>
              <a:srgbClr val="58B4E0"/>
            </a:solidFill>
            <a:prstDash val="solid"/>
            <a:headEnd type="none" w="sm" len="sm"/>
            <a:tailEnd type="none" w="sm" len="sm"/>
          </a:ln>
        </p:spPr>
        <p:txBody>
          <a:bodyPr/>
          <a:lstStyle/>
          <a:p>
            <a:endParaRPr lang="en-IN"/>
          </a:p>
        </p:txBody>
      </p:sp>
      <p:sp>
        <p:nvSpPr>
          <p:cNvPr id="18" name="AutoShape 18"/>
          <p:cNvSpPr/>
          <p:nvPr/>
        </p:nvSpPr>
        <p:spPr>
          <a:xfrm>
            <a:off x="8388054" y="6669101"/>
            <a:ext cx="8433993" cy="38100"/>
          </a:xfrm>
          <a:prstGeom prst="line">
            <a:avLst/>
          </a:prstGeom>
          <a:ln w="38100" cap="flat">
            <a:solidFill>
              <a:srgbClr val="58B4E0"/>
            </a:solidFill>
            <a:prstDash val="solid"/>
            <a:headEnd type="none" w="sm" len="sm"/>
            <a:tailEnd type="none" w="sm" len="sm"/>
          </a:ln>
        </p:spPr>
        <p:txBody>
          <a:bodyPr/>
          <a:lstStyle/>
          <a:p>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2" name="AutoShape 2"/>
          <p:cNvSpPr/>
          <p:nvPr/>
        </p:nvSpPr>
        <p:spPr>
          <a:xfrm>
            <a:off x="7669737" y="6823515"/>
            <a:ext cx="2948526" cy="0"/>
          </a:xfrm>
          <a:prstGeom prst="line">
            <a:avLst/>
          </a:prstGeom>
          <a:ln w="19050" cap="flat">
            <a:solidFill>
              <a:srgbClr val="FFFFFF"/>
            </a:solidFill>
            <a:prstDash val="solid"/>
            <a:headEnd type="none" w="sm" len="sm"/>
            <a:tailEnd type="none" w="sm" len="sm"/>
          </a:ln>
        </p:spPr>
        <p:txBody>
          <a:bodyPr/>
          <a:lstStyle/>
          <a:p>
            <a:endParaRPr lang="en-IN"/>
          </a:p>
        </p:txBody>
      </p:sp>
      <p:sp>
        <p:nvSpPr>
          <p:cNvPr id="3" name="Freeform 3"/>
          <p:cNvSpPr/>
          <p:nvPr/>
        </p:nvSpPr>
        <p:spPr>
          <a:xfrm>
            <a:off x="7462489" y="511751"/>
            <a:ext cx="3363021" cy="1535137"/>
          </a:xfrm>
          <a:custGeom>
            <a:avLst/>
            <a:gdLst/>
            <a:ahLst/>
            <a:cxnLst/>
            <a:rect l="l" t="t" r="r" b="b"/>
            <a:pathLst>
              <a:path w="3363021" h="1535137">
                <a:moveTo>
                  <a:pt x="0" y="0"/>
                </a:moveTo>
                <a:lnTo>
                  <a:pt x="3363022" y="0"/>
                </a:lnTo>
                <a:lnTo>
                  <a:pt x="3363022" y="1535137"/>
                </a:lnTo>
                <a:lnTo>
                  <a:pt x="0" y="1535137"/>
                </a:lnTo>
                <a:lnTo>
                  <a:pt x="0" y="0"/>
                </a:lnTo>
                <a:close/>
              </a:path>
            </a:pathLst>
          </a:custGeom>
          <a:blipFill>
            <a:blip r:embed="rId2"/>
            <a:stretch>
              <a:fillRect/>
            </a:stretch>
          </a:blipFill>
        </p:spPr>
        <p:txBody>
          <a:bodyPr/>
          <a:lstStyle/>
          <a:p>
            <a:endParaRPr lang="en-IN"/>
          </a:p>
        </p:txBody>
      </p:sp>
      <p:sp>
        <p:nvSpPr>
          <p:cNvPr id="4" name="TextBox 4"/>
          <p:cNvSpPr txBox="1"/>
          <p:nvPr/>
        </p:nvSpPr>
        <p:spPr>
          <a:xfrm>
            <a:off x="716892" y="4303654"/>
            <a:ext cx="16854215" cy="1330470"/>
          </a:xfrm>
          <a:prstGeom prst="rect">
            <a:avLst/>
          </a:prstGeom>
        </p:spPr>
        <p:txBody>
          <a:bodyPr lIns="0" tIns="0" rIns="0" bIns="0" rtlCol="0" anchor="t">
            <a:spAutoFit/>
          </a:bodyPr>
          <a:lstStyle/>
          <a:p>
            <a:pPr algn="ctr">
              <a:lnSpc>
                <a:spcPts val="10064"/>
              </a:lnSpc>
            </a:pPr>
            <a:r>
              <a:rPr lang="en-US" sz="9867">
                <a:solidFill>
                  <a:srgbClr val="FFFFFF"/>
                </a:solidFill>
                <a:latin typeface="Montserrat"/>
                <a:ea typeface="Montserrat"/>
                <a:cs typeface="Montserrat"/>
                <a:sym typeface="Montserrat"/>
              </a:rPr>
              <a:t>TESTING AND FEEDBACK</a:t>
            </a:r>
          </a:p>
        </p:txBody>
      </p:sp>
      <p:sp>
        <p:nvSpPr>
          <p:cNvPr id="5" name="TextBox 5"/>
          <p:cNvSpPr txBox="1"/>
          <p:nvPr/>
        </p:nvSpPr>
        <p:spPr>
          <a:xfrm>
            <a:off x="5075627" y="7690865"/>
            <a:ext cx="8136745" cy="297180"/>
          </a:xfrm>
          <a:prstGeom prst="rect">
            <a:avLst/>
          </a:prstGeom>
        </p:spPr>
        <p:txBody>
          <a:bodyPr lIns="0" tIns="0" rIns="0" bIns="0" rtlCol="0" anchor="t">
            <a:spAutoFit/>
          </a:bodyPr>
          <a:lstStyle/>
          <a:p>
            <a:pPr algn="ctr">
              <a:lnSpc>
                <a:spcPts val="2519"/>
              </a:lnSpc>
              <a:spcBef>
                <a:spcPct val="0"/>
              </a:spcBef>
            </a:pPr>
            <a:r>
              <a:rPr lang="en-US" sz="1799" spc="1439">
                <a:solidFill>
                  <a:srgbClr val="FFFFFF"/>
                </a:solidFill>
                <a:latin typeface="Open Sans"/>
                <a:ea typeface="Open Sans"/>
                <a:cs typeface="Open Sans"/>
                <a:sym typeface="Open Sans"/>
              </a:rPr>
              <a:t>WWW.FITFREAK.COM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0" y="0"/>
            <a:ext cx="18288000" cy="1995043"/>
            <a:chOff x="0" y="0"/>
            <a:chExt cx="4816593" cy="525444"/>
          </a:xfrm>
        </p:grpSpPr>
        <p:sp>
          <p:nvSpPr>
            <p:cNvPr id="4" name="Freeform 4"/>
            <p:cNvSpPr/>
            <p:nvPr/>
          </p:nvSpPr>
          <p:spPr>
            <a:xfrm>
              <a:off x="0" y="0"/>
              <a:ext cx="4816592" cy="525444"/>
            </a:xfrm>
            <a:custGeom>
              <a:avLst/>
              <a:gdLst/>
              <a:ahLst/>
              <a:cxnLst/>
              <a:rect l="l" t="t" r="r" b="b"/>
              <a:pathLst>
                <a:path w="4816592" h="525444">
                  <a:moveTo>
                    <a:pt x="0" y="0"/>
                  </a:moveTo>
                  <a:lnTo>
                    <a:pt x="4816592" y="0"/>
                  </a:lnTo>
                  <a:lnTo>
                    <a:pt x="4816592" y="525444"/>
                  </a:lnTo>
                  <a:lnTo>
                    <a:pt x="0" y="525444"/>
                  </a:lnTo>
                  <a:close/>
                </a:path>
              </a:pathLst>
            </a:custGeom>
            <a:solidFill>
              <a:srgbClr val="CCCCCC"/>
            </a:solidFill>
          </p:spPr>
          <p:txBody>
            <a:bodyPr/>
            <a:lstStyle/>
            <a:p>
              <a:endParaRPr lang="en-IN"/>
            </a:p>
          </p:txBody>
        </p:sp>
        <p:sp>
          <p:nvSpPr>
            <p:cNvPr id="5" name="TextBox 5"/>
            <p:cNvSpPr txBox="1"/>
            <p:nvPr/>
          </p:nvSpPr>
          <p:spPr>
            <a:xfrm>
              <a:off x="0" y="-19050"/>
              <a:ext cx="4816593" cy="544494"/>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918617" y="-6065384"/>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2517372" y="-5135079"/>
            <a:ext cx="6709932" cy="6885191"/>
          </a:xfrm>
          <a:custGeom>
            <a:avLst/>
            <a:gdLst/>
            <a:ahLst/>
            <a:cxnLst/>
            <a:rect l="l" t="t" r="r" b="b"/>
            <a:pathLst>
              <a:path w="6709932" h="6885191">
                <a:moveTo>
                  <a:pt x="0" y="0"/>
                </a:moveTo>
                <a:lnTo>
                  <a:pt x="6709932" y="0"/>
                </a:lnTo>
                <a:lnTo>
                  <a:pt x="6709932" y="6885191"/>
                </a:lnTo>
                <a:lnTo>
                  <a:pt x="0" y="68851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TextBox 8"/>
          <p:cNvSpPr txBox="1"/>
          <p:nvPr/>
        </p:nvSpPr>
        <p:spPr>
          <a:xfrm>
            <a:off x="3321392" y="364639"/>
            <a:ext cx="11645216" cy="1204297"/>
          </a:xfrm>
          <a:prstGeom prst="rect">
            <a:avLst/>
          </a:prstGeom>
        </p:spPr>
        <p:txBody>
          <a:bodyPr lIns="0" tIns="0" rIns="0" bIns="0" rtlCol="0" anchor="t">
            <a:spAutoFit/>
          </a:bodyPr>
          <a:lstStyle/>
          <a:p>
            <a:pPr algn="ctr">
              <a:lnSpc>
                <a:spcPts val="9842"/>
              </a:lnSpc>
            </a:pPr>
            <a:r>
              <a:rPr lang="en-US" sz="7132" b="1" spc="698">
                <a:solidFill>
                  <a:srgbClr val="000000"/>
                </a:solidFill>
                <a:latin typeface="Oswald Bold"/>
                <a:ea typeface="Oswald Bold"/>
                <a:cs typeface="Oswald Bold"/>
                <a:sym typeface="Oswald Bold"/>
              </a:rPr>
              <a:t>TESTING AND FEEDBACK</a:t>
            </a:r>
          </a:p>
        </p:txBody>
      </p:sp>
      <p:sp>
        <p:nvSpPr>
          <p:cNvPr id="9" name="TextBox 9"/>
          <p:cNvSpPr txBox="1"/>
          <p:nvPr/>
        </p:nvSpPr>
        <p:spPr>
          <a:xfrm>
            <a:off x="423287" y="2323714"/>
            <a:ext cx="6767083" cy="706545"/>
          </a:xfrm>
          <a:prstGeom prst="rect">
            <a:avLst/>
          </a:prstGeom>
        </p:spPr>
        <p:txBody>
          <a:bodyPr lIns="0" tIns="0" rIns="0" bIns="0" rtlCol="0" anchor="t">
            <a:spAutoFit/>
          </a:bodyPr>
          <a:lstStyle/>
          <a:p>
            <a:pPr algn="ctr">
              <a:lnSpc>
                <a:spcPts val="5719"/>
              </a:lnSpc>
            </a:pPr>
            <a:r>
              <a:rPr lang="en-US" sz="4144" spc="406">
                <a:solidFill>
                  <a:srgbClr val="000000"/>
                </a:solidFill>
                <a:latin typeface="Oswald"/>
                <a:ea typeface="Oswald"/>
                <a:cs typeface="Oswald"/>
                <a:sym typeface="Oswald"/>
              </a:rPr>
              <a:t>SHUBHAM KUMAR</a:t>
            </a:r>
          </a:p>
        </p:txBody>
      </p:sp>
      <p:sp>
        <p:nvSpPr>
          <p:cNvPr id="10" name="TextBox 10"/>
          <p:cNvSpPr txBox="1"/>
          <p:nvPr/>
        </p:nvSpPr>
        <p:spPr>
          <a:xfrm>
            <a:off x="1697135" y="3172683"/>
            <a:ext cx="4219386" cy="2245369"/>
          </a:xfrm>
          <a:prstGeom prst="rect">
            <a:avLst/>
          </a:prstGeom>
        </p:spPr>
        <p:txBody>
          <a:bodyPr lIns="0" tIns="0" rIns="0" bIns="0" rtlCol="0" anchor="t">
            <a:spAutoFit/>
          </a:bodyPr>
          <a:lstStyle/>
          <a:p>
            <a:pPr algn="l">
              <a:lnSpc>
                <a:spcPts val="3566"/>
              </a:lnSpc>
            </a:pPr>
            <a:r>
              <a:rPr lang="en-US" sz="2584" spc="253">
                <a:solidFill>
                  <a:srgbClr val="000000"/>
                </a:solidFill>
                <a:latin typeface="Oswald"/>
                <a:ea typeface="Oswald"/>
                <a:cs typeface="Oswald"/>
                <a:sym typeface="Oswald"/>
              </a:rPr>
              <a:t>COMPUTER SCIENCE</a:t>
            </a:r>
          </a:p>
          <a:p>
            <a:pPr algn="l">
              <a:lnSpc>
                <a:spcPts val="3566"/>
              </a:lnSpc>
            </a:pPr>
            <a:r>
              <a:rPr lang="en-US" sz="2584" spc="253">
                <a:solidFill>
                  <a:srgbClr val="000000"/>
                </a:solidFill>
                <a:latin typeface="Oswald"/>
                <a:ea typeface="Oswald"/>
                <a:cs typeface="Oswald"/>
                <a:sym typeface="Oswald"/>
              </a:rPr>
              <a:t>SEC-D</a:t>
            </a:r>
          </a:p>
          <a:p>
            <a:pPr algn="l">
              <a:lnSpc>
                <a:spcPts val="3566"/>
              </a:lnSpc>
            </a:pPr>
            <a:r>
              <a:rPr lang="en-US" sz="2584" spc="253">
                <a:solidFill>
                  <a:srgbClr val="000000"/>
                </a:solidFill>
                <a:latin typeface="Oswald"/>
                <a:ea typeface="Oswald"/>
                <a:cs typeface="Oswald"/>
                <a:sym typeface="Oswald"/>
              </a:rPr>
              <a:t>FEEDBACK-THE IMAGES SHOULD LOOK MORE REAL IN PROGRAM TAB</a:t>
            </a:r>
          </a:p>
        </p:txBody>
      </p:sp>
      <p:sp>
        <p:nvSpPr>
          <p:cNvPr id="11" name="TextBox 11"/>
          <p:cNvSpPr txBox="1"/>
          <p:nvPr/>
        </p:nvSpPr>
        <p:spPr>
          <a:xfrm>
            <a:off x="9771735" y="2323714"/>
            <a:ext cx="6767083" cy="706545"/>
          </a:xfrm>
          <a:prstGeom prst="rect">
            <a:avLst/>
          </a:prstGeom>
        </p:spPr>
        <p:txBody>
          <a:bodyPr lIns="0" tIns="0" rIns="0" bIns="0" rtlCol="0" anchor="t">
            <a:spAutoFit/>
          </a:bodyPr>
          <a:lstStyle/>
          <a:p>
            <a:pPr algn="ctr">
              <a:lnSpc>
                <a:spcPts val="5719"/>
              </a:lnSpc>
            </a:pPr>
            <a:r>
              <a:rPr lang="en-US" sz="4144" spc="406">
                <a:solidFill>
                  <a:srgbClr val="000000"/>
                </a:solidFill>
                <a:latin typeface="Oswald"/>
                <a:ea typeface="Oswald"/>
                <a:cs typeface="Oswald"/>
                <a:sym typeface="Oswald"/>
              </a:rPr>
              <a:t>SHUBHAM YADAV</a:t>
            </a:r>
          </a:p>
        </p:txBody>
      </p:sp>
      <p:sp>
        <p:nvSpPr>
          <p:cNvPr id="12" name="TextBox 12"/>
          <p:cNvSpPr txBox="1"/>
          <p:nvPr/>
        </p:nvSpPr>
        <p:spPr>
          <a:xfrm>
            <a:off x="11214817" y="3172683"/>
            <a:ext cx="4219386" cy="2696732"/>
          </a:xfrm>
          <a:prstGeom prst="rect">
            <a:avLst/>
          </a:prstGeom>
        </p:spPr>
        <p:txBody>
          <a:bodyPr lIns="0" tIns="0" rIns="0" bIns="0" rtlCol="0" anchor="t">
            <a:spAutoFit/>
          </a:bodyPr>
          <a:lstStyle/>
          <a:p>
            <a:pPr algn="l">
              <a:lnSpc>
                <a:spcPts val="3566"/>
              </a:lnSpc>
            </a:pPr>
            <a:r>
              <a:rPr lang="en-US" sz="2584" spc="253">
                <a:solidFill>
                  <a:srgbClr val="000000"/>
                </a:solidFill>
                <a:latin typeface="Oswald"/>
                <a:ea typeface="Oswald"/>
                <a:cs typeface="Oswald"/>
                <a:sym typeface="Oswald"/>
              </a:rPr>
              <a:t>COMPUTER SCIENCE AND ENGINEERING</a:t>
            </a:r>
          </a:p>
          <a:p>
            <a:pPr algn="l">
              <a:lnSpc>
                <a:spcPts val="3566"/>
              </a:lnSpc>
            </a:pPr>
            <a:r>
              <a:rPr lang="en-US" sz="2584" spc="253">
                <a:solidFill>
                  <a:srgbClr val="000000"/>
                </a:solidFill>
                <a:latin typeface="Oswald"/>
                <a:ea typeface="Oswald"/>
                <a:cs typeface="Oswald"/>
                <a:sym typeface="Oswald"/>
              </a:rPr>
              <a:t>SEC-D</a:t>
            </a:r>
          </a:p>
          <a:p>
            <a:pPr algn="l">
              <a:lnSpc>
                <a:spcPts val="3566"/>
              </a:lnSpc>
            </a:pPr>
            <a:r>
              <a:rPr lang="en-US" sz="2584" spc="253">
                <a:solidFill>
                  <a:srgbClr val="000000"/>
                </a:solidFill>
                <a:latin typeface="Oswald"/>
                <a:ea typeface="Oswald"/>
                <a:cs typeface="Oswald"/>
                <a:sym typeface="Oswald"/>
              </a:rPr>
              <a:t>FEEDBACK-THE IMAGE IN THE HOME TAB LOOKS BLURRED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15233768" y="424536"/>
            <a:ext cx="2388508" cy="928248"/>
          </a:xfrm>
          <a:custGeom>
            <a:avLst/>
            <a:gdLst/>
            <a:ahLst/>
            <a:cxnLst/>
            <a:rect l="l" t="t" r="r" b="b"/>
            <a:pathLst>
              <a:path w="2388508" h="928248">
                <a:moveTo>
                  <a:pt x="0" y="0"/>
                </a:moveTo>
                <a:lnTo>
                  <a:pt x="2388508" y="0"/>
                </a:lnTo>
                <a:lnTo>
                  <a:pt x="2388508" y="928248"/>
                </a:lnTo>
                <a:lnTo>
                  <a:pt x="0" y="928248"/>
                </a:lnTo>
                <a:lnTo>
                  <a:pt x="0" y="0"/>
                </a:lnTo>
                <a:close/>
              </a:path>
            </a:pathLst>
          </a:custGeom>
          <a:blipFill>
            <a:blip r:embed="rId5"/>
            <a:stretch>
              <a:fillRect t="-8728" b="-8728"/>
            </a:stretch>
          </a:blipFill>
        </p:spPr>
        <p:txBody>
          <a:bodyPr/>
          <a:lstStyle/>
          <a:p>
            <a:endParaRPr lang="en-IN"/>
          </a:p>
        </p:txBody>
      </p:sp>
      <p:sp>
        <p:nvSpPr>
          <p:cNvPr id="6" name="TextBox 6"/>
          <p:cNvSpPr txBox="1"/>
          <p:nvPr/>
        </p:nvSpPr>
        <p:spPr>
          <a:xfrm>
            <a:off x="2800160" y="3622078"/>
            <a:ext cx="12687680" cy="2766619"/>
          </a:xfrm>
          <a:prstGeom prst="rect">
            <a:avLst/>
          </a:prstGeom>
        </p:spPr>
        <p:txBody>
          <a:bodyPr lIns="0" tIns="0" rIns="0" bIns="0" rtlCol="0" anchor="t">
            <a:spAutoFit/>
          </a:bodyPr>
          <a:lstStyle/>
          <a:p>
            <a:pPr algn="ctr">
              <a:lnSpc>
                <a:spcPts val="22684"/>
              </a:lnSpc>
            </a:pPr>
            <a:r>
              <a:rPr lang="en-US" sz="16437" b="1" spc="1610">
                <a:solidFill>
                  <a:srgbClr val="2F86AF"/>
                </a:solidFill>
                <a:latin typeface="Oswald Bold"/>
                <a:ea typeface="Oswald Bold"/>
                <a:cs typeface="Oswald Bold"/>
                <a:sym typeface="Oswald Bold"/>
              </a:rPr>
              <a:t>THANK YOU</a:t>
            </a:r>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2" name="AutoShape 2"/>
          <p:cNvSpPr/>
          <p:nvPr/>
        </p:nvSpPr>
        <p:spPr>
          <a:xfrm>
            <a:off x="7669737" y="6823515"/>
            <a:ext cx="2948526" cy="0"/>
          </a:xfrm>
          <a:prstGeom prst="line">
            <a:avLst/>
          </a:prstGeom>
          <a:ln w="19050" cap="flat">
            <a:solidFill>
              <a:srgbClr val="FFFFFF"/>
            </a:solidFill>
            <a:prstDash val="solid"/>
            <a:headEnd type="none" w="sm" len="sm"/>
            <a:tailEnd type="none" w="sm" len="sm"/>
          </a:ln>
        </p:spPr>
        <p:txBody>
          <a:bodyPr/>
          <a:lstStyle/>
          <a:p>
            <a:endParaRPr lang="en-IN"/>
          </a:p>
        </p:txBody>
      </p:sp>
      <p:sp>
        <p:nvSpPr>
          <p:cNvPr id="3" name="Freeform 3"/>
          <p:cNvSpPr/>
          <p:nvPr/>
        </p:nvSpPr>
        <p:spPr>
          <a:xfrm>
            <a:off x="7462489" y="511751"/>
            <a:ext cx="3363021" cy="1535137"/>
          </a:xfrm>
          <a:custGeom>
            <a:avLst/>
            <a:gdLst/>
            <a:ahLst/>
            <a:cxnLst/>
            <a:rect l="l" t="t" r="r" b="b"/>
            <a:pathLst>
              <a:path w="3363021" h="1535137">
                <a:moveTo>
                  <a:pt x="0" y="0"/>
                </a:moveTo>
                <a:lnTo>
                  <a:pt x="3363022" y="0"/>
                </a:lnTo>
                <a:lnTo>
                  <a:pt x="3363022" y="1535137"/>
                </a:lnTo>
                <a:lnTo>
                  <a:pt x="0" y="1535137"/>
                </a:lnTo>
                <a:lnTo>
                  <a:pt x="0" y="0"/>
                </a:lnTo>
                <a:close/>
              </a:path>
            </a:pathLst>
          </a:custGeom>
          <a:blipFill>
            <a:blip r:embed="rId2"/>
            <a:stretch>
              <a:fillRect/>
            </a:stretch>
          </a:blipFill>
        </p:spPr>
        <p:txBody>
          <a:bodyPr/>
          <a:lstStyle/>
          <a:p>
            <a:endParaRPr lang="en-IN"/>
          </a:p>
        </p:txBody>
      </p:sp>
      <p:sp>
        <p:nvSpPr>
          <p:cNvPr id="4" name="TextBox 4"/>
          <p:cNvSpPr txBox="1"/>
          <p:nvPr/>
        </p:nvSpPr>
        <p:spPr>
          <a:xfrm>
            <a:off x="1630392" y="2294538"/>
            <a:ext cx="15027216" cy="1893152"/>
          </a:xfrm>
          <a:prstGeom prst="rect">
            <a:avLst/>
          </a:prstGeom>
        </p:spPr>
        <p:txBody>
          <a:bodyPr lIns="0" tIns="0" rIns="0" bIns="0" rtlCol="0" anchor="t">
            <a:spAutoFit/>
          </a:bodyPr>
          <a:lstStyle/>
          <a:p>
            <a:pPr algn="ctr">
              <a:lnSpc>
                <a:spcPts val="14346"/>
              </a:lnSpc>
            </a:pPr>
            <a:r>
              <a:rPr lang="en-US" sz="14065">
                <a:solidFill>
                  <a:srgbClr val="FFFFFF"/>
                </a:solidFill>
                <a:latin typeface="Montserrat"/>
                <a:ea typeface="Montserrat"/>
                <a:cs typeface="Montserrat"/>
                <a:sym typeface="Montserrat"/>
              </a:rPr>
              <a:t>EMPATHIZE</a:t>
            </a:r>
          </a:p>
        </p:txBody>
      </p:sp>
      <p:sp>
        <p:nvSpPr>
          <p:cNvPr id="5" name="TextBox 5"/>
          <p:cNvSpPr txBox="1"/>
          <p:nvPr/>
        </p:nvSpPr>
        <p:spPr>
          <a:xfrm>
            <a:off x="5075627" y="7690865"/>
            <a:ext cx="8136745" cy="297180"/>
          </a:xfrm>
          <a:prstGeom prst="rect">
            <a:avLst/>
          </a:prstGeom>
        </p:spPr>
        <p:txBody>
          <a:bodyPr lIns="0" tIns="0" rIns="0" bIns="0" rtlCol="0" anchor="t">
            <a:spAutoFit/>
          </a:bodyPr>
          <a:lstStyle/>
          <a:p>
            <a:pPr algn="ctr">
              <a:lnSpc>
                <a:spcPts val="2519"/>
              </a:lnSpc>
              <a:spcBef>
                <a:spcPct val="0"/>
              </a:spcBef>
            </a:pPr>
            <a:r>
              <a:rPr lang="en-US" sz="1799" spc="1439">
                <a:solidFill>
                  <a:srgbClr val="FFFFFF"/>
                </a:solidFill>
                <a:latin typeface="Open Sans"/>
                <a:ea typeface="Open Sans"/>
                <a:cs typeface="Open Sans"/>
                <a:sym typeface="Open Sans"/>
              </a:rPr>
              <a:t>WWW.FITFREAK.COM</a:t>
            </a:r>
          </a:p>
        </p:txBody>
      </p:sp>
      <p:sp>
        <p:nvSpPr>
          <p:cNvPr id="6" name="TextBox 6"/>
          <p:cNvSpPr txBox="1"/>
          <p:nvPr/>
        </p:nvSpPr>
        <p:spPr>
          <a:xfrm>
            <a:off x="4757856" y="4819650"/>
            <a:ext cx="8772287" cy="647700"/>
          </a:xfrm>
          <a:prstGeom prst="rect">
            <a:avLst/>
          </a:prstGeom>
        </p:spPr>
        <p:txBody>
          <a:bodyPr lIns="0" tIns="0" rIns="0" bIns="0" rtlCol="0" anchor="t">
            <a:spAutoFit/>
          </a:bodyPr>
          <a:lstStyle/>
          <a:p>
            <a:pPr algn="ctr">
              <a:lnSpc>
                <a:spcPts val="5126"/>
              </a:lnSpc>
              <a:spcBef>
                <a:spcPct val="0"/>
              </a:spcBef>
            </a:pPr>
            <a:r>
              <a:rPr lang="en-US" sz="4271">
                <a:solidFill>
                  <a:srgbClr val="FFFFFF"/>
                </a:solidFill>
                <a:latin typeface="Montserrat"/>
                <a:ea typeface="Montserrat"/>
                <a:cs typeface="Montserrat"/>
                <a:sym typeface="Montserrat"/>
              </a:rPr>
              <a:t>UNDERSTANDING USER NEEDS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7493" y="-8572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0" y="0"/>
            <a:ext cx="18288000" cy="1995043"/>
            <a:chOff x="0" y="0"/>
            <a:chExt cx="4816593" cy="525444"/>
          </a:xfrm>
        </p:grpSpPr>
        <p:sp>
          <p:nvSpPr>
            <p:cNvPr id="4" name="Freeform 4"/>
            <p:cNvSpPr/>
            <p:nvPr/>
          </p:nvSpPr>
          <p:spPr>
            <a:xfrm>
              <a:off x="0" y="0"/>
              <a:ext cx="4816592" cy="525444"/>
            </a:xfrm>
            <a:custGeom>
              <a:avLst/>
              <a:gdLst/>
              <a:ahLst/>
              <a:cxnLst/>
              <a:rect l="l" t="t" r="r" b="b"/>
              <a:pathLst>
                <a:path w="4816592" h="525444">
                  <a:moveTo>
                    <a:pt x="0" y="0"/>
                  </a:moveTo>
                  <a:lnTo>
                    <a:pt x="4816592" y="0"/>
                  </a:lnTo>
                  <a:lnTo>
                    <a:pt x="4816592" y="525444"/>
                  </a:lnTo>
                  <a:lnTo>
                    <a:pt x="0" y="525444"/>
                  </a:lnTo>
                  <a:close/>
                </a:path>
              </a:pathLst>
            </a:custGeom>
            <a:solidFill>
              <a:srgbClr val="CCCCCC"/>
            </a:solidFill>
          </p:spPr>
          <p:txBody>
            <a:bodyPr/>
            <a:lstStyle/>
            <a:p>
              <a:endParaRPr lang="en-IN"/>
            </a:p>
          </p:txBody>
        </p:sp>
        <p:sp>
          <p:nvSpPr>
            <p:cNvPr id="5" name="TextBox 5"/>
            <p:cNvSpPr txBox="1"/>
            <p:nvPr/>
          </p:nvSpPr>
          <p:spPr>
            <a:xfrm>
              <a:off x="0" y="-19050"/>
              <a:ext cx="4816593" cy="544494"/>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918617" y="-6065384"/>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2517372" y="-5135079"/>
            <a:ext cx="6709932" cy="6885191"/>
          </a:xfrm>
          <a:custGeom>
            <a:avLst/>
            <a:gdLst/>
            <a:ahLst/>
            <a:cxnLst/>
            <a:rect l="l" t="t" r="r" b="b"/>
            <a:pathLst>
              <a:path w="6709932" h="6885191">
                <a:moveTo>
                  <a:pt x="0" y="0"/>
                </a:moveTo>
                <a:lnTo>
                  <a:pt x="6709932" y="0"/>
                </a:lnTo>
                <a:lnTo>
                  <a:pt x="6709932" y="6885191"/>
                </a:lnTo>
                <a:lnTo>
                  <a:pt x="0" y="68851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TextBox 8"/>
          <p:cNvSpPr txBox="1"/>
          <p:nvPr/>
        </p:nvSpPr>
        <p:spPr>
          <a:xfrm>
            <a:off x="3690980" y="287052"/>
            <a:ext cx="10906040" cy="1349947"/>
          </a:xfrm>
          <a:prstGeom prst="rect">
            <a:avLst/>
          </a:prstGeom>
        </p:spPr>
        <p:txBody>
          <a:bodyPr lIns="0" tIns="0" rIns="0" bIns="0" rtlCol="0" anchor="t">
            <a:spAutoFit/>
          </a:bodyPr>
          <a:lstStyle/>
          <a:p>
            <a:pPr algn="ctr">
              <a:lnSpc>
                <a:spcPts val="11082"/>
              </a:lnSpc>
            </a:pPr>
            <a:r>
              <a:rPr lang="en-US" sz="8030" b="1" spc="786">
                <a:solidFill>
                  <a:srgbClr val="000000"/>
                </a:solidFill>
                <a:latin typeface="Oswald Bold"/>
                <a:ea typeface="Oswald Bold"/>
                <a:cs typeface="Oswald Bold"/>
                <a:sym typeface="Oswald Bold"/>
              </a:rPr>
              <a:t>EMPATHIZE</a:t>
            </a:r>
          </a:p>
        </p:txBody>
      </p:sp>
      <p:sp>
        <p:nvSpPr>
          <p:cNvPr id="9" name="TextBox 9"/>
          <p:cNvSpPr txBox="1"/>
          <p:nvPr/>
        </p:nvSpPr>
        <p:spPr>
          <a:xfrm>
            <a:off x="837594" y="4084857"/>
            <a:ext cx="6656665" cy="647700"/>
          </a:xfrm>
          <a:prstGeom prst="rect">
            <a:avLst/>
          </a:prstGeom>
        </p:spPr>
        <p:txBody>
          <a:bodyPr lIns="0" tIns="0" rIns="0" bIns="0" rtlCol="0" anchor="t">
            <a:spAutoFit/>
          </a:bodyPr>
          <a:lstStyle/>
          <a:p>
            <a:pPr algn="ctr">
              <a:lnSpc>
                <a:spcPts val="5126"/>
              </a:lnSpc>
              <a:spcBef>
                <a:spcPct val="0"/>
              </a:spcBef>
            </a:pPr>
            <a:r>
              <a:rPr lang="en-US" sz="4271" dirty="0">
                <a:solidFill>
                  <a:srgbClr val="000000"/>
                </a:solidFill>
                <a:latin typeface="Montserrat"/>
                <a:ea typeface="Montserrat"/>
                <a:cs typeface="Montserrat"/>
                <a:sym typeface="Montserrat"/>
              </a:rPr>
              <a:t>CLIENT REQUIREMENTS</a:t>
            </a:r>
          </a:p>
        </p:txBody>
      </p:sp>
      <p:sp>
        <p:nvSpPr>
          <p:cNvPr id="10" name="TextBox 10"/>
          <p:cNvSpPr txBox="1"/>
          <p:nvPr/>
        </p:nvSpPr>
        <p:spPr>
          <a:xfrm>
            <a:off x="10842518" y="4084857"/>
            <a:ext cx="6152198" cy="647700"/>
          </a:xfrm>
          <a:prstGeom prst="rect">
            <a:avLst/>
          </a:prstGeom>
        </p:spPr>
        <p:txBody>
          <a:bodyPr lIns="0" tIns="0" rIns="0" bIns="0" rtlCol="0" anchor="t">
            <a:spAutoFit/>
          </a:bodyPr>
          <a:lstStyle/>
          <a:p>
            <a:pPr algn="ctr">
              <a:lnSpc>
                <a:spcPts val="5126"/>
              </a:lnSpc>
              <a:spcBef>
                <a:spcPct val="0"/>
              </a:spcBef>
            </a:pPr>
            <a:r>
              <a:rPr lang="en-US" sz="4271">
                <a:solidFill>
                  <a:srgbClr val="000000"/>
                </a:solidFill>
                <a:latin typeface="Montserrat"/>
                <a:ea typeface="Montserrat"/>
                <a:cs typeface="Montserrat"/>
                <a:sym typeface="Montserrat"/>
              </a:rPr>
              <a:t>POSSIBLE SOLUTIONS</a:t>
            </a:r>
          </a:p>
        </p:txBody>
      </p:sp>
      <p:sp>
        <p:nvSpPr>
          <p:cNvPr id="11" name="TextBox 11"/>
          <p:cNvSpPr txBox="1"/>
          <p:nvPr/>
        </p:nvSpPr>
        <p:spPr>
          <a:xfrm>
            <a:off x="1600803" y="5537492"/>
            <a:ext cx="5130245" cy="1585122"/>
          </a:xfrm>
          <a:prstGeom prst="rect">
            <a:avLst/>
          </a:prstGeom>
        </p:spPr>
        <p:txBody>
          <a:bodyPr lIns="0" tIns="0" rIns="0" bIns="0" rtlCol="0" anchor="t">
            <a:spAutoFit/>
          </a:bodyPr>
          <a:lstStyle/>
          <a:p>
            <a:pPr algn="ctr">
              <a:lnSpc>
                <a:spcPts val="3136"/>
              </a:lnSpc>
              <a:spcBef>
                <a:spcPct val="0"/>
              </a:spcBef>
            </a:pPr>
            <a:r>
              <a:rPr lang="en-US" sz="2613" dirty="0">
                <a:solidFill>
                  <a:srgbClr val="000000"/>
                </a:solidFill>
                <a:latin typeface="Montserrat"/>
                <a:ea typeface="Montserrat"/>
                <a:cs typeface="Montserrat"/>
                <a:sym typeface="Montserrat"/>
              </a:rPr>
              <a:t>OUR CLIENT REACHED TO US FOR A FITNESS WEBSITE THAT SHOULD INCLUDE GYM AND YOGA FACILITIES </a:t>
            </a:r>
          </a:p>
        </p:txBody>
      </p:sp>
      <p:sp>
        <p:nvSpPr>
          <p:cNvPr id="12" name="TextBox 12"/>
          <p:cNvSpPr txBox="1"/>
          <p:nvPr/>
        </p:nvSpPr>
        <p:spPr>
          <a:xfrm>
            <a:off x="10662557" y="5554444"/>
            <a:ext cx="6512119" cy="1585122"/>
          </a:xfrm>
          <a:prstGeom prst="rect">
            <a:avLst/>
          </a:prstGeom>
        </p:spPr>
        <p:txBody>
          <a:bodyPr lIns="0" tIns="0" rIns="0" bIns="0" rtlCol="0" anchor="t">
            <a:spAutoFit/>
          </a:bodyPr>
          <a:lstStyle/>
          <a:p>
            <a:pPr algn="ctr">
              <a:lnSpc>
                <a:spcPts val="3136"/>
              </a:lnSpc>
              <a:spcBef>
                <a:spcPct val="0"/>
              </a:spcBef>
            </a:pPr>
            <a:r>
              <a:rPr lang="en-US" sz="2613" dirty="0">
                <a:solidFill>
                  <a:srgbClr val="000000"/>
                </a:solidFill>
                <a:latin typeface="Montserrat"/>
                <a:ea typeface="Montserrat"/>
                <a:cs typeface="Montserrat"/>
                <a:sym typeface="Montserrat"/>
              </a:rPr>
              <a:t>WE WILL EMBBED A FEATURE TO CHOOSE BETWEEN GYM OR YOGA, ALSO ADD A FEATURE TO JOIN CLASSES PER DAY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0" y="0"/>
            <a:ext cx="18288000" cy="1995043"/>
            <a:chOff x="0" y="0"/>
            <a:chExt cx="4816593" cy="525444"/>
          </a:xfrm>
        </p:grpSpPr>
        <p:sp>
          <p:nvSpPr>
            <p:cNvPr id="4" name="Freeform 4"/>
            <p:cNvSpPr/>
            <p:nvPr/>
          </p:nvSpPr>
          <p:spPr>
            <a:xfrm>
              <a:off x="0" y="0"/>
              <a:ext cx="4816592" cy="525444"/>
            </a:xfrm>
            <a:custGeom>
              <a:avLst/>
              <a:gdLst/>
              <a:ahLst/>
              <a:cxnLst/>
              <a:rect l="l" t="t" r="r" b="b"/>
              <a:pathLst>
                <a:path w="4816592" h="525444">
                  <a:moveTo>
                    <a:pt x="0" y="0"/>
                  </a:moveTo>
                  <a:lnTo>
                    <a:pt x="4816592" y="0"/>
                  </a:lnTo>
                  <a:lnTo>
                    <a:pt x="4816592" y="525444"/>
                  </a:lnTo>
                  <a:lnTo>
                    <a:pt x="0" y="525444"/>
                  </a:lnTo>
                  <a:close/>
                </a:path>
              </a:pathLst>
            </a:custGeom>
            <a:solidFill>
              <a:srgbClr val="CCCCCC"/>
            </a:solidFill>
          </p:spPr>
          <p:txBody>
            <a:bodyPr/>
            <a:lstStyle/>
            <a:p>
              <a:endParaRPr lang="en-IN"/>
            </a:p>
          </p:txBody>
        </p:sp>
        <p:sp>
          <p:nvSpPr>
            <p:cNvPr id="5" name="TextBox 5"/>
            <p:cNvSpPr txBox="1"/>
            <p:nvPr/>
          </p:nvSpPr>
          <p:spPr>
            <a:xfrm>
              <a:off x="0" y="-19050"/>
              <a:ext cx="4816593" cy="544494"/>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918617" y="-6065384"/>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2517372" y="-5135079"/>
            <a:ext cx="6709932" cy="6885191"/>
          </a:xfrm>
          <a:custGeom>
            <a:avLst/>
            <a:gdLst/>
            <a:ahLst/>
            <a:cxnLst/>
            <a:rect l="l" t="t" r="r" b="b"/>
            <a:pathLst>
              <a:path w="6709932" h="6885191">
                <a:moveTo>
                  <a:pt x="0" y="0"/>
                </a:moveTo>
                <a:lnTo>
                  <a:pt x="6709932" y="0"/>
                </a:lnTo>
                <a:lnTo>
                  <a:pt x="6709932" y="6885191"/>
                </a:lnTo>
                <a:lnTo>
                  <a:pt x="0" y="68851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8" name="Group 8"/>
          <p:cNvGrpSpPr/>
          <p:nvPr/>
        </p:nvGrpSpPr>
        <p:grpSpPr>
          <a:xfrm>
            <a:off x="275285" y="2387942"/>
            <a:ext cx="17763341" cy="7629954"/>
            <a:chOff x="0" y="0"/>
            <a:chExt cx="4678411" cy="2009535"/>
          </a:xfrm>
        </p:grpSpPr>
        <p:sp>
          <p:nvSpPr>
            <p:cNvPr id="9" name="Freeform 9"/>
            <p:cNvSpPr/>
            <p:nvPr/>
          </p:nvSpPr>
          <p:spPr>
            <a:xfrm>
              <a:off x="0" y="0"/>
              <a:ext cx="4678411" cy="2009535"/>
            </a:xfrm>
            <a:custGeom>
              <a:avLst/>
              <a:gdLst/>
              <a:ahLst/>
              <a:cxnLst/>
              <a:rect l="l" t="t" r="r" b="b"/>
              <a:pathLst>
                <a:path w="4678411" h="2009535">
                  <a:moveTo>
                    <a:pt x="22228" y="0"/>
                  </a:moveTo>
                  <a:lnTo>
                    <a:pt x="4656183" y="0"/>
                  </a:lnTo>
                  <a:cubicBezTo>
                    <a:pt x="4662079" y="0"/>
                    <a:pt x="4667732" y="2342"/>
                    <a:pt x="4671900" y="6510"/>
                  </a:cubicBezTo>
                  <a:cubicBezTo>
                    <a:pt x="4676069" y="10679"/>
                    <a:pt x="4678411" y="16333"/>
                    <a:pt x="4678411" y="22228"/>
                  </a:cubicBezTo>
                  <a:lnTo>
                    <a:pt x="4678411" y="1987308"/>
                  </a:lnTo>
                  <a:cubicBezTo>
                    <a:pt x="4678411" y="1993203"/>
                    <a:pt x="4676069" y="1998856"/>
                    <a:pt x="4671900" y="2003025"/>
                  </a:cubicBezTo>
                  <a:cubicBezTo>
                    <a:pt x="4667732" y="2007193"/>
                    <a:pt x="4662079" y="2009535"/>
                    <a:pt x="4656183" y="2009535"/>
                  </a:cubicBezTo>
                  <a:lnTo>
                    <a:pt x="22228" y="2009535"/>
                  </a:lnTo>
                  <a:cubicBezTo>
                    <a:pt x="9952" y="2009535"/>
                    <a:pt x="0" y="1999584"/>
                    <a:pt x="0" y="1987308"/>
                  </a:cubicBezTo>
                  <a:lnTo>
                    <a:pt x="0" y="22228"/>
                  </a:lnTo>
                  <a:cubicBezTo>
                    <a:pt x="0" y="16333"/>
                    <a:pt x="2342" y="10679"/>
                    <a:pt x="6510" y="6510"/>
                  </a:cubicBezTo>
                  <a:cubicBezTo>
                    <a:pt x="10679" y="2342"/>
                    <a:pt x="16333" y="0"/>
                    <a:pt x="22228" y="0"/>
                  </a:cubicBezTo>
                  <a:close/>
                </a:path>
              </a:pathLst>
            </a:custGeom>
            <a:solidFill>
              <a:srgbClr val="CCCCCC"/>
            </a:solidFill>
            <a:ln w="38100" cap="rnd">
              <a:solidFill>
                <a:srgbClr val="000000"/>
              </a:solidFill>
              <a:prstDash val="solid"/>
              <a:round/>
            </a:ln>
          </p:spPr>
          <p:txBody>
            <a:bodyPr/>
            <a:lstStyle/>
            <a:p>
              <a:endParaRPr lang="en-IN"/>
            </a:p>
          </p:txBody>
        </p:sp>
        <p:sp>
          <p:nvSpPr>
            <p:cNvPr id="10" name="TextBox 10"/>
            <p:cNvSpPr txBox="1"/>
            <p:nvPr/>
          </p:nvSpPr>
          <p:spPr>
            <a:xfrm>
              <a:off x="0" y="-38100"/>
              <a:ext cx="4678411" cy="2047635"/>
            </a:xfrm>
            <a:prstGeom prst="rect">
              <a:avLst/>
            </a:prstGeom>
          </p:spPr>
          <p:txBody>
            <a:bodyPr lIns="50800" tIns="50800" rIns="50800" bIns="50800" rtlCol="0" anchor="ctr"/>
            <a:lstStyle/>
            <a:p>
              <a:pPr algn="ctr">
                <a:lnSpc>
                  <a:spcPts val="3483"/>
                </a:lnSpc>
              </a:pPr>
              <a:endParaRPr/>
            </a:p>
          </p:txBody>
        </p:sp>
      </p:grpSp>
      <p:sp>
        <p:nvSpPr>
          <p:cNvPr id="11" name="AutoShape 11"/>
          <p:cNvSpPr/>
          <p:nvPr/>
        </p:nvSpPr>
        <p:spPr>
          <a:xfrm>
            <a:off x="275285" y="6190772"/>
            <a:ext cx="17763341" cy="12147"/>
          </a:xfrm>
          <a:prstGeom prst="line">
            <a:avLst/>
          </a:prstGeom>
          <a:ln w="38100" cap="flat">
            <a:solidFill>
              <a:srgbClr val="000000"/>
            </a:solidFill>
            <a:prstDash val="solid"/>
            <a:headEnd type="none" w="sm" len="sm"/>
            <a:tailEnd type="none" w="sm" len="sm"/>
          </a:ln>
        </p:spPr>
        <p:txBody>
          <a:bodyPr/>
          <a:lstStyle/>
          <a:p>
            <a:endParaRPr lang="en-IN"/>
          </a:p>
        </p:txBody>
      </p:sp>
      <p:sp>
        <p:nvSpPr>
          <p:cNvPr id="12" name="AutoShape 12"/>
          <p:cNvSpPr/>
          <p:nvPr/>
        </p:nvSpPr>
        <p:spPr>
          <a:xfrm flipV="1">
            <a:off x="9156955" y="2387942"/>
            <a:ext cx="0" cy="7617807"/>
          </a:xfrm>
          <a:prstGeom prst="line">
            <a:avLst/>
          </a:prstGeom>
          <a:ln w="38100" cap="flat">
            <a:solidFill>
              <a:srgbClr val="000000"/>
            </a:solidFill>
            <a:prstDash val="solid"/>
            <a:headEnd type="none" w="sm" len="sm"/>
            <a:tailEnd type="none" w="sm" len="sm"/>
          </a:ln>
        </p:spPr>
        <p:txBody>
          <a:bodyPr/>
          <a:lstStyle/>
          <a:p>
            <a:endParaRPr lang="en-IN"/>
          </a:p>
        </p:txBody>
      </p:sp>
      <p:grpSp>
        <p:nvGrpSpPr>
          <p:cNvPr id="13" name="Group 13"/>
          <p:cNvGrpSpPr/>
          <p:nvPr/>
        </p:nvGrpSpPr>
        <p:grpSpPr>
          <a:xfrm>
            <a:off x="7600950" y="4647722"/>
            <a:ext cx="3086100" cy="308610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CCCCCC"/>
            </a:solidFill>
            <a:ln w="38100" cap="rnd">
              <a:solidFill>
                <a:srgbClr val="000000"/>
              </a:solidFill>
              <a:prstDash val="solid"/>
              <a:round/>
            </a:ln>
          </p:spPr>
          <p:txBody>
            <a:bodyPr/>
            <a:lstStyle/>
            <a:p>
              <a:endParaRPr lang="en-IN"/>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483"/>
                </a:lnSpc>
              </a:pPr>
              <a:endParaRPr/>
            </a:p>
          </p:txBody>
        </p:sp>
      </p:grpSp>
      <p:sp>
        <p:nvSpPr>
          <p:cNvPr id="16" name="TextBox 16"/>
          <p:cNvSpPr txBox="1"/>
          <p:nvPr/>
        </p:nvSpPr>
        <p:spPr>
          <a:xfrm>
            <a:off x="3690980" y="287052"/>
            <a:ext cx="10906040" cy="1349947"/>
          </a:xfrm>
          <a:prstGeom prst="rect">
            <a:avLst/>
          </a:prstGeom>
        </p:spPr>
        <p:txBody>
          <a:bodyPr lIns="0" tIns="0" rIns="0" bIns="0" rtlCol="0" anchor="t">
            <a:spAutoFit/>
          </a:bodyPr>
          <a:lstStyle/>
          <a:p>
            <a:pPr algn="ctr">
              <a:lnSpc>
                <a:spcPts val="11082"/>
              </a:lnSpc>
            </a:pPr>
            <a:r>
              <a:rPr lang="en-US" sz="8030" b="1" spc="786">
                <a:solidFill>
                  <a:srgbClr val="000000"/>
                </a:solidFill>
                <a:latin typeface="Oswald Bold"/>
                <a:ea typeface="Oswald Bold"/>
                <a:cs typeface="Oswald Bold"/>
                <a:sym typeface="Oswald Bold"/>
              </a:rPr>
              <a:t>EMPATHY MAP</a:t>
            </a:r>
          </a:p>
        </p:txBody>
      </p:sp>
      <p:sp>
        <p:nvSpPr>
          <p:cNvPr id="17" name="TextBox 17"/>
          <p:cNvSpPr txBox="1"/>
          <p:nvPr/>
        </p:nvSpPr>
        <p:spPr>
          <a:xfrm>
            <a:off x="4490080" y="5547790"/>
            <a:ext cx="9307840" cy="1162138"/>
          </a:xfrm>
          <a:prstGeom prst="rect">
            <a:avLst/>
          </a:prstGeom>
        </p:spPr>
        <p:txBody>
          <a:bodyPr lIns="0" tIns="0" rIns="0" bIns="0" rtlCol="0" anchor="t">
            <a:spAutoFit/>
          </a:bodyPr>
          <a:lstStyle/>
          <a:p>
            <a:pPr algn="ctr">
              <a:lnSpc>
                <a:spcPts val="9458"/>
              </a:lnSpc>
            </a:pPr>
            <a:r>
              <a:rPr lang="en-US" sz="6853" b="1" spc="671">
                <a:solidFill>
                  <a:srgbClr val="FFFFFF"/>
                </a:solidFill>
                <a:latin typeface="Oswald Bold"/>
                <a:ea typeface="Oswald Bold"/>
                <a:cs typeface="Oswald Bold"/>
                <a:sym typeface="Oswald Bold"/>
              </a:rPr>
              <a:t>USER</a:t>
            </a:r>
          </a:p>
        </p:txBody>
      </p:sp>
      <p:sp>
        <p:nvSpPr>
          <p:cNvPr id="18" name="TextBox 18"/>
          <p:cNvSpPr txBox="1"/>
          <p:nvPr/>
        </p:nvSpPr>
        <p:spPr>
          <a:xfrm>
            <a:off x="1165584" y="2299595"/>
            <a:ext cx="6648992" cy="817912"/>
          </a:xfrm>
          <a:prstGeom prst="rect">
            <a:avLst/>
          </a:prstGeom>
        </p:spPr>
        <p:txBody>
          <a:bodyPr lIns="0" tIns="0" rIns="0" bIns="0" rtlCol="0" anchor="t">
            <a:spAutoFit/>
          </a:bodyPr>
          <a:lstStyle/>
          <a:p>
            <a:pPr algn="ctr">
              <a:lnSpc>
                <a:spcPts val="6756"/>
              </a:lnSpc>
            </a:pPr>
            <a:r>
              <a:rPr lang="en-US" sz="4895" b="1" spc="479">
                <a:solidFill>
                  <a:srgbClr val="FFFFFF"/>
                </a:solidFill>
                <a:latin typeface="Oswald Bold"/>
                <a:ea typeface="Oswald Bold"/>
                <a:cs typeface="Oswald Bold"/>
                <a:sym typeface="Oswald Bold"/>
              </a:rPr>
              <a:t>SAYS</a:t>
            </a:r>
          </a:p>
        </p:txBody>
      </p:sp>
      <p:sp>
        <p:nvSpPr>
          <p:cNvPr id="19" name="TextBox 19"/>
          <p:cNvSpPr txBox="1"/>
          <p:nvPr/>
        </p:nvSpPr>
        <p:spPr>
          <a:xfrm>
            <a:off x="1193513" y="6114572"/>
            <a:ext cx="6648992" cy="817912"/>
          </a:xfrm>
          <a:prstGeom prst="rect">
            <a:avLst/>
          </a:prstGeom>
        </p:spPr>
        <p:txBody>
          <a:bodyPr lIns="0" tIns="0" rIns="0" bIns="0" rtlCol="0" anchor="t">
            <a:spAutoFit/>
          </a:bodyPr>
          <a:lstStyle/>
          <a:p>
            <a:pPr algn="ctr">
              <a:lnSpc>
                <a:spcPts val="6756"/>
              </a:lnSpc>
            </a:pPr>
            <a:r>
              <a:rPr lang="en-US" sz="4895" b="1" spc="479">
                <a:solidFill>
                  <a:srgbClr val="FFFFFF"/>
                </a:solidFill>
                <a:latin typeface="Oswald Bold"/>
                <a:ea typeface="Oswald Bold"/>
                <a:cs typeface="Oswald Bold"/>
                <a:sym typeface="Oswald Bold"/>
              </a:rPr>
              <a:t>DOES</a:t>
            </a:r>
          </a:p>
        </p:txBody>
      </p:sp>
      <p:sp>
        <p:nvSpPr>
          <p:cNvPr id="20" name="TextBox 20"/>
          <p:cNvSpPr txBox="1"/>
          <p:nvPr/>
        </p:nvSpPr>
        <p:spPr>
          <a:xfrm>
            <a:off x="10473424" y="6114572"/>
            <a:ext cx="6648992" cy="817912"/>
          </a:xfrm>
          <a:prstGeom prst="rect">
            <a:avLst/>
          </a:prstGeom>
        </p:spPr>
        <p:txBody>
          <a:bodyPr lIns="0" tIns="0" rIns="0" bIns="0" rtlCol="0" anchor="t">
            <a:spAutoFit/>
          </a:bodyPr>
          <a:lstStyle/>
          <a:p>
            <a:pPr algn="ctr">
              <a:lnSpc>
                <a:spcPts val="6756"/>
              </a:lnSpc>
            </a:pPr>
            <a:r>
              <a:rPr lang="en-US" sz="4895" b="1" spc="479">
                <a:solidFill>
                  <a:srgbClr val="FFFFFF"/>
                </a:solidFill>
                <a:latin typeface="Oswald Bold"/>
                <a:ea typeface="Oswald Bold"/>
                <a:cs typeface="Oswald Bold"/>
                <a:sym typeface="Oswald Bold"/>
              </a:rPr>
              <a:t>FEELS</a:t>
            </a:r>
          </a:p>
        </p:txBody>
      </p:sp>
      <p:sp>
        <p:nvSpPr>
          <p:cNvPr id="21" name="TextBox 21"/>
          <p:cNvSpPr txBox="1"/>
          <p:nvPr/>
        </p:nvSpPr>
        <p:spPr>
          <a:xfrm>
            <a:off x="10473424" y="2299595"/>
            <a:ext cx="6648992" cy="817912"/>
          </a:xfrm>
          <a:prstGeom prst="rect">
            <a:avLst/>
          </a:prstGeom>
        </p:spPr>
        <p:txBody>
          <a:bodyPr lIns="0" tIns="0" rIns="0" bIns="0" rtlCol="0" anchor="t">
            <a:spAutoFit/>
          </a:bodyPr>
          <a:lstStyle/>
          <a:p>
            <a:pPr algn="ctr">
              <a:lnSpc>
                <a:spcPts val="6756"/>
              </a:lnSpc>
            </a:pPr>
            <a:r>
              <a:rPr lang="en-US" sz="4895" b="1" spc="479">
                <a:solidFill>
                  <a:srgbClr val="FFFFFF"/>
                </a:solidFill>
                <a:latin typeface="Oswald Bold"/>
                <a:ea typeface="Oswald Bold"/>
                <a:cs typeface="Oswald Bold"/>
                <a:sym typeface="Oswald Bold"/>
              </a:rPr>
              <a:t>THINK</a:t>
            </a:r>
          </a:p>
        </p:txBody>
      </p:sp>
      <p:sp>
        <p:nvSpPr>
          <p:cNvPr id="22" name="TextBox 22"/>
          <p:cNvSpPr txBox="1"/>
          <p:nvPr/>
        </p:nvSpPr>
        <p:spPr>
          <a:xfrm>
            <a:off x="356934" y="3266922"/>
            <a:ext cx="8787066" cy="2217179"/>
          </a:xfrm>
          <a:prstGeom prst="rect">
            <a:avLst/>
          </a:prstGeom>
        </p:spPr>
        <p:txBody>
          <a:bodyPr lIns="0" tIns="0" rIns="0" bIns="0" rtlCol="0" anchor="t">
            <a:spAutoFit/>
          </a:bodyPr>
          <a:lstStyle/>
          <a:p>
            <a:pPr marL="465312" lvl="1" indent="-232656" algn="l">
              <a:lnSpc>
                <a:spcPts val="2974"/>
              </a:lnSpc>
              <a:buFont typeface="Arial"/>
              <a:buChar char="•"/>
            </a:pPr>
            <a:r>
              <a:rPr lang="en-US" sz="2155" spc="211">
                <a:solidFill>
                  <a:srgbClr val="000000"/>
                </a:solidFill>
                <a:latin typeface="Montserrat"/>
                <a:ea typeface="Montserrat"/>
                <a:cs typeface="Montserrat"/>
                <a:sym typeface="Montserrat"/>
              </a:rPr>
              <a:t>"I want to get fit, but I don't know where to start."</a:t>
            </a:r>
          </a:p>
          <a:p>
            <a:pPr marL="465312" lvl="1" indent="-232656" algn="l">
              <a:lnSpc>
                <a:spcPts val="2974"/>
              </a:lnSpc>
              <a:buFont typeface="Arial"/>
              <a:buChar char="•"/>
            </a:pPr>
            <a:r>
              <a:rPr lang="en-US" sz="2155" spc="211">
                <a:solidFill>
                  <a:srgbClr val="000000"/>
                </a:solidFill>
                <a:latin typeface="Montserrat"/>
                <a:ea typeface="Montserrat"/>
                <a:cs typeface="Montserrat"/>
                <a:sym typeface="Montserrat"/>
              </a:rPr>
              <a:t>"I need a workout plan that's easy to follow."</a:t>
            </a:r>
          </a:p>
          <a:p>
            <a:pPr marL="465312" lvl="1" indent="-232656" algn="l">
              <a:lnSpc>
                <a:spcPts val="2974"/>
              </a:lnSpc>
              <a:buFont typeface="Arial"/>
              <a:buChar char="•"/>
            </a:pPr>
            <a:r>
              <a:rPr lang="en-US" sz="2155" spc="211">
                <a:solidFill>
                  <a:srgbClr val="000000"/>
                </a:solidFill>
                <a:latin typeface="Montserrat"/>
                <a:ea typeface="Montserrat"/>
                <a:cs typeface="Montserrat"/>
                <a:sym typeface="Montserrat"/>
              </a:rPr>
              <a:t>"It would be great to see my progress over time."</a:t>
            </a:r>
          </a:p>
          <a:p>
            <a:pPr marL="465312" lvl="1" indent="-232656" algn="l">
              <a:lnSpc>
                <a:spcPts val="2974"/>
              </a:lnSpc>
              <a:buFont typeface="Arial"/>
              <a:buChar char="•"/>
            </a:pPr>
            <a:r>
              <a:rPr lang="en-US" sz="2155" spc="211">
                <a:solidFill>
                  <a:srgbClr val="000000"/>
                </a:solidFill>
                <a:latin typeface="Montserrat"/>
                <a:ea typeface="Montserrat"/>
                <a:cs typeface="Montserrat"/>
                <a:sym typeface="Montserrat"/>
              </a:rPr>
              <a:t>"I prefer workouts I can do at home."</a:t>
            </a:r>
          </a:p>
          <a:p>
            <a:pPr marL="465312" lvl="1" indent="-232656" algn="l">
              <a:lnSpc>
                <a:spcPts val="2974"/>
              </a:lnSpc>
              <a:buFont typeface="Arial"/>
              <a:buChar char="•"/>
            </a:pPr>
            <a:r>
              <a:rPr lang="en-US" sz="2155" spc="211">
                <a:solidFill>
                  <a:srgbClr val="000000"/>
                </a:solidFill>
                <a:latin typeface="Montserrat"/>
                <a:ea typeface="Montserrat"/>
                <a:cs typeface="Montserrat"/>
                <a:sym typeface="Montserrat"/>
              </a:rPr>
              <a:t>"I need motivation to stay consistent."</a:t>
            </a:r>
          </a:p>
          <a:p>
            <a:pPr algn="l">
              <a:lnSpc>
                <a:spcPts val="2974"/>
              </a:lnSpc>
            </a:pPr>
            <a:endParaRPr lang="en-US" sz="2155" spc="211">
              <a:solidFill>
                <a:srgbClr val="000000"/>
              </a:solidFill>
              <a:latin typeface="Montserrat"/>
              <a:ea typeface="Montserrat"/>
              <a:cs typeface="Montserrat"/>
              <a:sym typeface="Montserrat"/>
            </a:endParaRPr>
          </a:p>
        </p:txBody>
      </p:sp>
      <p:sp>
        <p:nvSpPr>
          <p:cNvPr id="23" name="TextBox 23"/>
          <p:cNvSpPr txBox="1"/>
          <p:nvPr/>
        </p:nvSpPr>
        <p:spPr>
          <a:xfrm>
            <a:off x="9279700" y="3266922"/>
            <a:ext cx="8613037" cy="2181378"/>
          </a:xfrm>
          <a:prstGeom prst="rect">
            <a:avLst/>
          </a:prstGeom>
        </p:spPr>
        <p:txBody>
          <a:bodyPr lIns="0" tIns="0" rIns="0" bIns="0" rtlCol="0" anchor="t">
            <a:spAutoFit/>
          </a:bodyPr>
          <a:lstStyle/>
          <a:p>
            <a:pPr marL="457562" lvl="1" indent="-228781" algn="l">
              <a:lnSpc>
                <a:spcPts val="2924"/>
              </a:lnSpc>
              <a:buFont typeface="Arial"/>
              <a:buChar char="•"/>
            </a:pPr>
            <a:r>
              <a:rPr lang="en-US" sz="2119" spc="207">
                <a:solidFill>
                  <a:srgbClr val="000000"/>
                </a:solidFill>
                <a:latin typeface="Montserrat"/>
                <a:ea typeface="Montserrat"/>
                <a:cs typeface="Montserrat"/>
                <a:sym typeface="Montserrat"/>
              </a:rPr>
              <a:t>"How can I fit workouts into my busy schedule?"</a:t>
            </a:r>
          </a:p>
          <a:p>
            <a:pPr marL="457562" lvl="1" indent="-228781" algn="l">
              <a:lnSpc>
                <a:spcPts val="2924"/>
              </a:lnSpc>
              <a:buFont typeface="Arial"/>
              <a:buChar char="•"/>
            </a:pPr>
            <a:r>
              <a:rPr lang="en-US" sz="2119" spc="207">
                <a:solidFill>
                  <a:srgbClr val="000000"/>
                </a:solidFill>
                <a:latin typeface="Montserrat"/>
                <a:ea typeface="Montserrat"/>
                <a:cs typeface="Montserrat"/>
                <a:sym typeface="Montserrat"/>
              </a:rPr>
              <a:t>"Is this fitness class worth my time and money?"</a:t>
            </a:r>
          </a:p>
          <a:p>
            <a:pPr marL="457562" lvl="1" indent="-228781" algn="l">
              <a:lnSpc>
                <a:spcPts val="2924"/>
              </a:lnSpc>
              <a:buFont typeface="Arial"/>
              <a:buChar char="•"/>
            </a:pPr>
            <a:r>
              <a:rPr lang="en-US" sz="2119" spc="207">
                <a:solidFill>
                  <a:srgbClr val="000000"/>
                </a:solidFill>
                <a:latin typeface="Montserrat"/>
                <a:ea typeface="Montserrat"/>
                <a:cs typeface="Montserrat"/>
                <a:sym typeface="Montserrat"/>
              </a:rPr>
              <a:t>"Will I be able to keep up with these exercises?"</a:t>
            </a:r>
          </a:p>
          <a:p>
            <a:pPr algn="ctr">
              <a:lnSpc>
                <a:spcPts val="2924"/>
              </a:lnSpc>
            </a:pPr>
            <a:endParaRPr lang="en-US" sz="2119" spc="207">
              <a:solidFill>
                <a:srgbClr val="000000"/>
              </a:solidFill>
              <a:latin typeface="Montserrat"/>
              <a:ea typeface="Montserrat"/>
              <a:cs typeface="Montserrat"/>
              <a:sym typeface="Montserrat"/>
            </a:endParaRPr>
          </a:p>
          <a:p>
            <a:pPr algn="l">
              <a:lnSpc>
                <a:spcPts val="2924"/>
              </a:lnSpc>
            </a:pPr>
            <a:endParaRPr lang="en-US" sz="2119" spc="207">
              <a:solidFill>
                <a:srgbClr val="000000"/>
              </a:solidFill>
              <a:latin typeface="Montserrat"/>
              <a:ea typeface="Montserrat"/>
              <a:cs typeface="Montserrat"/>
              <a:sym typeface="Montserrat"/>
            </a:endParaRPr>
          </a:p>
          <a:p>
            <a:pPr algn="l">
              <a:lnSpc>
                <a:spcPts val="2924"/>
              </a:lnSpc>
            </a:pPr>
            <a:endParaRPr lang="en-US" sz="2119" spc="207">
              <a:solidFill>
                <a:srgbClr val="000000"/>
              </a:solidFill>
              <a:latin typeface="Montserrat"/>
              <a:ea typeface="Montserrat"/>
              <a:cs typeface="Montserrat"/>
              <a:sym typeface="Montserrat"/>
            </a:endParaRPr>
          </a:p>
        </p:txBody>
      </p:sp>
      <p:sp>
        <p:nvSpPr>
          <p:cNvPr id="24" name="TextBox 24"/>
          <p:cNvSpPr txBox="1"/>
          <p:nvPr/>
        </p:nvSpPr>
        <p:spPr>
          <a:xfrm>
            <a:off x="9944409" y="4356712"/>
            <a:ext cx="8758926" cy="1846207"/>
          </a:xfrm>
          <a:prstGeom prst="rect">
            <a:avLst/>
          </a:prstGeom>
        </p:spPr>
        <p:txBody>
          <a:bodyPr lIns="0" tIns="0" rIns="0" bIns="0" rtlCol="0" anchor="t">
            <a:spAutoFit/>
          </a:bodyPr>
          <a:lstStyle/>
          <a:p>
            <a:pPr marL="465313" lvl="1" indent="-232656" algn="l">
              <a:lnSpc>
                <a:spcPts val="2974"/>
              </a:lnSpc>
              <a:buFont typeface="Arial"/>
              <a:buChar char="•"/>
            </a:pPr>
            <a:r>
              <a:rPr lang="en-US" sz="2155" spc="211">
                <a:solidFill>
                  <a:srgbClr val="000000"/>
                </a:solidFill>
                <a:latin typeface="Montserrat"/>
                <a:ea typeface="Montserrat"/>
                <a:cs typeface="Montserrat"/>
                <a:sym typeface="Montserrat"/>
              </a:rPr>
              <a:t>"I hope this website has detailed guides and videos."</a:t>
            </a:r>
          </a:p>
          <a:p>
            <a:pPr algn="ctr">
              <a:lnSpc>
                <a:spcPts val="2974"/>
              </a:lnSpc>
            </a:pPr>
            <a:endParaRPr lang="en-US" sz="2155" spc="211">
              <a:solidFill>
                <a:srgbClr val="000000"/>
              </a:solidFill>
              <a:latin typeface="Montserrat"/>
              <a:ea typeface="Montserrat"/>
              <a:cs typeface="Montserrat"/>
              <a:sym typeface="Montserrat"/>
            </a:endParaRPr>
          </a:p>
          <a:p>
            <a:pPr algn="l">
              <a:lnSpc>
                <a:spcPts val="2974"/>
              </a:lnSpc>
            </a:pPr>
            <a:endParaRPr lang="en-US" sz="2155" spc="211">
              <a:solidFill>
                <a:srgbClr val="000000"/>
              </a:solidFill>
              <a:latin typeface="Montserrat"/>
              <a:ea typeface="Montserrat"/>
              <a:cs typeface="Montserrat"/>
              <a:sym typeface="Montserrat"/>
            </a:endParaRPr>
          </a:p>
          <a:p>
            <a:pPr algn="l">
              <a:lnSpc>
                <a:spcPts val="2974"/>
              </a:lnSpc>
            </a:pPr>
            <a:endParaRPr lang="en-US" sz="2155" spc="211">
              <a:solidFill>
                <a:srgbClr val="000000"/>
              </a:solidFill>
              <a:latin typeface="Montserrat"/>
              <a:ea typeface="Montserrat"/>
              <a:cs typeface="Montserrat"/>
              <a:sym typeface="Montserrat"/>
            </a:endParaRPr>
          </a:p>
        </p:txBody>
      </p:sp>
      <p:sp>
        <p:nvSpPr>
          <p:cNvPr id="25" name="TextBox 25"/>
          <p:cNvSpPr txBox="1"/>
          <p:nvPr/>
        </p:nvSpPr>
        <p:spPr>
          <a:xfrm>
            <a:off x="10591800" y="5114775"/>
            <a:ext cx="8640550" cy="722407"/>
          </a:xfrm>
          <a:prstGeom prst="rect">
            <a:avLst/>
          </a:prstGeom>
        </p:spPr>
        <p:txBody>
          <a:bodyPr lIns="0" tIns="0" rIns="0" bIns="0" rtlCol="0" anchor="t">
            <a:spAutoFit/>
          </a:bodyPr>
          <a:lstStyle/>
          <a:p>
            <a:pPr marL="459024" lvl="1" indent="-229512" algn="l">
              <a:lnSpc>
                <a:spcPts val="2934"/>
              </a:lnSpc>
              <a:buFont typeface="Arial"/>
              <a:buChar char="•"/>
            </a:pPr>
            <a:r>
              <a:rPr lang="en-US" sz="2126" spc="208">
                <a:solidFill>
                  <a:srgbClr val="000000"/>
                </a:solidFill>
                <a:latin typeface="Montserrat"/>
                <a:ea typeface="Montserrat"/>
                <a:cs typeface="Montserrat"/>
                <a:sym typeface="Montserrat"/>
              </a:rPr>
              <a:t>"Tracking my progress will keep me </a:t>
            </a:r>
          </a:p>
          <a:p>
            <a:pPr algn="just">
              <a:lnSpc>
                <a:spcPts val="2934"/>
              </a:lnSpc>
            </a:pPr>
            <a:r>
              <a:rPr lang="en-US" sz="2126" spc="208">
                <a:solidFill>
                  <a:srgbClr val="000000"/>
                </a:solidFill>
                <a:latin typeface="Montserrat"/>
                <a:ea typeface="Montserrat"/>
                <a:cs typeface="Montserrat"/>
                <a:sym typeface="Montserrat"/>
              </a:rPr>
              <a:t>.      motivated."</a:t>
            </a:r>
          </a:p>
        </p:txBody>
      </p:sp>
      <p:grpSp>
        <p:nvGrpSpPr>
          <p:cNvPr id="26" name="Group 26"/>
          <p:cNvGrpSpPr/>
          <p:nvPr/>
        </p:nvGrpSpPr>
        <p:grpSpPr>
          <a:xfrm>
            <a:off x="10423207" y="5581650"/>
            <a:ext cx="168592" cy="456247"/>
            <a:chOff x="0" y="0"/>
            <a:chExt cx="224790" cy="608330"/>
          </a:xfrm>
        </p:grpSpPr>
        <p:sp>
          <p:nvSpPr>
            <p:cNvPr id="27" name="Freeform 27"/>
            <p:cNvSpPr/>
            <p:nvPr/>
          </p:nvSpPr>
          <p:spPr>
            <a:xfrm>
              <a:off x="30480" y="48260"/>
              <a:ext cx="153670" cy="510540"/>
            </a:xfrm>
            <a:custGeom>
              <a:avLst/>
              <a:gdLst/>
              <a:ahLst/>
              <a:cxnLst/>
              <a:rect l="l" t="t" r="r" b="b"/>
              <a:pathLst>
                <a:path w="153670" h="510540">
                  <a:moveTo>
                    <a:pt x="71120" y="121920"/>
                  </a:moveTo>
                  <a:cubicBezTo>
                    <a:pt x="78740" y="445770"/>
                    <a:pt x="113030" y="467360"/>
                    <a:pt x="111760" y="485140"/>
                  </a:cubicBezTo>
                  <a:cubicBezTo>
                    <a:pt x="111760" y="495300"/>
                    <a:pt x="101600" y="505460"/>
                    <a:pt x="95250" y="508000"/>
                  </a:cubicBezTo>
                  <a:cubicBezTo>
                    <a:pt x="87630" y="510540"/>
                    <a:pt x="71120" y="508000"/>
                    <a:pt x="67310" y="500380"/>
                  </a:cubicBezTo>
                  <a:cubicBezTo>
                    <a:pt x="59690" y="487680"/>
                    <a:pt x="83820" y="454660"/>
                    <a:pt x="88900" y="420370"/>
                  </a:cubicBezTo>
                  <a:cubicBezTo>
                    <a:pt x="97790" y="355600"/>
                    <a:pt x="102870" y="210820"/>
                    <a:pt x="91440" y="140970"/>
                  </a:cubicBezTo>
                  <a:cubicBezTo>
                    <a:pt x="83820" y="97790"/>
                    <a:pt x="50800" y="58420"/>
                    <a:pt x="55880" y="38100"/>
                  </a:cubicBezTo>
                  <a:cubicBezTo>
                    <a:pt x="58420" y="27940"/>
                    <a:pt x="69850" y="19050"/>
                    <a:pt x="77470" y="19050"/>
                  </a:cubicBezTo>
                  <a:cubicBezTo>
                    <a:pt x="86360" y="19050"/>
                    <a:pt x="102870" y="30480"/>
                    <a:pt x="105410" y="38100"/>
                  </a:cubicBezTo>
                  <a:cubicBezTo>
                    <a:pt x="107950" y="45720"/>
                    <a:pt x="96520" y="54610"/>
                    <a:pt x="97790" y="63500"/>
                  </a:cubicBezTo>
                  <a:cubicBezTo>
                    <a:pt x="97790" y="74930"/>
                    <a:pt x="109220" y="83820"/>
                    <a:pt x="114300" y="100330"/>
                  </a:cubicBezTo>
                  <a:cubicBezTo>
                    <a:pt x="123190" y="132080"/>
                    <a:pt x="139700" y="218440"/>
                    <a:pt x="132080" y="246380"/>
                  </a:cubicBezTo>
                  <a:cubicBezTo>
                    <a:pt x="128270" y="259080"/>
                    <a:pt x="118110" y="270510"/>
                    <a:pt x="109220" y="271780"/>
                  </a:cubicBezTo>
                  <a:cubicBezTo>
                    <a:pt x="101600" y="273050"/>
                    <a:pt x="92710" y="267970"/>
                    <a:pt x="83820" y="257810"/>
                  </a:cubicBezTo>
                  <a:cubicBezTo>
                    <a:pt x="64770" y="237490"/>
                    <a:pt x="26670" y="153670"/>
                    <a:pt x="26670" y="124460"/>
                  </a:cubicBezTo>
                  <a:cubicBezTo>
                    <a:pt x="26670" y="111760"/>
                    <a:pt x="33020" y="97790"/>
                    <a:pt x="40640" y="93980"/>
                  </a:cubicBezTo>
                  <a:cubicBezTo>
                    <a:pt x="48260" y="90170"/>
                    <a:pt x="66040" y="93980"/>
                    <a:pt x="72390" y="104140"/>
                  </a:cubicBezTo>
                  <a:cubicBezTo>
                    <a:pt x="83820" y="119380"/>
                    <a:pt x="67310" y="176530"/>
                    <a:pt x="71120" y="207010"/>
                  </a:cubicBezTo>
                  <a:cubicBezTo>
                    <a:pt x="73660" y="231140"/>
                    <a:pt x="92710" y="255270"/>
                    <a:pt x="90170" y="270510"/>
                  </a:cubicBezTo>
                  <a:cubicBezTo>
                    <a:pt x="87630" y="279400"/>
                    <a:pt x="78740" y="290830"/>
                    <a:pt x="71120" y="292100"/>
                  </a:cubicBezTo>
                  <a:cubicBezTo>
                    <a:pt x="63500" y="293370"/>
                    <a:pt x="49530" y="289560"/>
                    <a:pt x="40640" y="276860"/>
                  </a:cubicBezTo>
                  <a:cubicBezTo>
                    <a:pt x="19050" y="243840"/>
                    <a:pt x="8890" y="53340"/>
                    <a:pt x="21590" y="19050"/>
                  </a:cubicBezTo>
                  <a:cubicBezTo>
                    <a:pt x="25400" y="8890"/>
                    <a:pt x="31750" y="3810"/>
                    <a:pt x="38100" y="2540"/>
                  </a:cubicBezTo>
                  <a:cubicBezTo>
                    <a:pt x="44450" y="0"/>
                    <a:pt x="55880" y="2540"/>
                    <a:pt x="60960" y="7620"/>
                  </a:cubicBezTo>
                  <a:cubicBezTo>
                    <a:pt x="67310" y="11430"/>
                    <a:pt x="71120" y="21590"/>
                    <a:pt x="71120" y="29210"/>
                  </a:cubicBezTo>
                  <a:cubicBezTo>
                    <a:pt x="68580" y="36830"/>
                    <a:pt x="58420" y="50800"/>
                    <a:pt x="49530" y="52070"/>
                  </a:cubicBezTo>
                  <a:cubicBezTo>
                    <a:pt x="41910" y="53340"/>
                    <a:pt x="26670" y="44450"/>
                    <a:pt x="22860" y="38100"/>
                  </a:cubicBezTo>
                  <a:cubicBezTo>
                    <a:pt x="19050" y="31750"/>
                    <a:pt x="19050" y="20320"/>
                    <a:pt x="22860" y="13970"/>
                  </a:cubicBezTo>
                  <a:cubicBezTo>
                    <a:pt x="27940" y="7620"/>
                    <a:pt x="43180" y="1270"/>
                    <a:pt x="52070" y="2540"/>
                  </a:cubicBezTo>
                  <a:cubicBezTo>
                    <a:pt x="58420" y="3810"/>
                    <a:pt x="63500" y="8890"/>
                    <a:pt x="68580" y="17780"/>
                  </a:cubicBezTo>
                  <a:cubicBezTo>
                    <a:pt x="82550" y="44450"/>
                    <a:pt x="92710" y="144780"/>
                    <a:pt x="93980" y="193040"/>
                  </a:cubicBezTo>
                  <a:cubicBezTo>
                    <a:pt x="93980" y="227330"/>
                    <a:pt x="95250" y="266700"/>
                    <a:pt x="86360" y="281940"/>
                  </a:cubicBezTo>
                  <a:cubicBezTo>
                    <a:pt x="81280" y="289560"/>
                    <a:pt x="72390" y="293370"/>
                    <a:pt x="64770" y="293370"/>
                  </a:cubicBezTo>
                  <a:cubicBezTo>
                    <a:pt x="58420" y="293370"/>
                    <a:pt x="50800" y="289560"/>
                    <a:pt x="44450" y="281940"/>
                  </a:cubicBezTo>
                  <a:cubicBezTo>
                    <a:pt x="33020" y="269240"/>
                    <a:pt x="24130" y="233680"/>
                    <a:pt x="20320" y="207010"/>
                  </a:cubicBezTo>
                  <a:cubicBezTo>
                    <a:pt x="16510" y="177800"/>
                    <a:pt x="19050" y="132080"/>
                    <a:pt x="25400" y="113030"/>
                  </a:cubicBezTo>
                  <a:cubicBezTo>
                    <a:pt x="29210" y="104140"/>
                    <a:pt x="33020" y="96520"/>
                    <a:pt x="40640" y="93980"/>
                  </a:cubicBezTo>
                  <a:cubicBezTo>
                    <a:pt x="48260" y="91440"/>
                    <a:pt x="63500" y="95250"/>
                    <a:pt x="72390" y="104140"/>
                  </a:cubicBezTo>
                  <a:cubicBezTo>
                    <a:pt x="87630" y="118110"/>
                    <a:pt x="92710" y="170180"/>
                    <a:pt x="105410" y="190500"/>
                  </a:cubicBezTo>
                  <a:cubicBezTo>
                    <a:pt x="113030" y="204470"/>
                    <a:pt x="127000" y="209550"/>
                    <a:pt x="130810" y="219710"/>
                  </a:cubicBezTo>
                  <a:cubicBezTo>
                    <a:pt x="134620" y="228600"/>
                    <a:pt x="133350" y="237490"/>
                    <a:pt x="132080" y="246380"/>
                  </a:cubicBezTo>
                  <a:cubicBezTo>
                    <a:pt x="129540" y="254000"/>
                    <a:pt x="127000" y="262890"/>
                    <a:pt x="120650" y="266700"/>
                  </a:cubicBezTo>
                  <a:cubicBezTo>
                    <a:pt x="115570" y="270510"/>
                    <a:pt x="104140" y="273050"/>
                    <a:pt x="97790" y="270510"/>
                  </a:cubicBezTo>
                  <a:cubicBezTo>
                    <a:pt x="86360" y="265430"/>
                    <a:pt x="74930" y="245110"/>
                    <a:pt x="67310" y="223520"/>
                  </a:cubicBezTo>
                  <a:cubicBezTo>
                    <a:pt x="54610" y="184150"/>
                    <a:pt x="46990" y="74930"/>
                    <a:pt x="55880" y="44450"/>
                  </a:cubicBezTo>
                  <a:cubicBezTo>
                    <a:pt x="58420" y="31750"/>
                    <a:pt x="64770" y="22860"/>
                    <a:pt x="72390" y="20320"/>
                  </a:cubicBezTo>
                  <a:cubicBezTo>
                    <a:pt x="80010" y="17780"/>
                    <a:pt x="91440" y="20320"/>
                    <a:pt x="100330" y="27940"/>
                  </a:cubicBezTo>
                  <a:cubicBezTo>
                    <a:pt x="115570" y="40640"/>
                    <a:pt x="134620" y="82550"/>
                    <a:pt x="140970" y="114300"/>
                  </a:cubicBezTo>
                  <a:cubicBezTo>
                    <a:pt x="149860" y="151130"/>
                    <a:pt x="142240" y="187960"/>
                    <a:pt x="142240" y="233680"/>
                  </a:cubicBezTo>
                  <a:cubicBezTo>
                    <a:pt x="140970" y="295910"/>
                    <a:pt x="153670" y="425450"/>
                    <a:pt x="134620" y="454660"/>
                  </a:cubicBezTo>
                  <a:cubicBezTo>
                    <a:pt x="128270" y="464820"/>
                    <a:pt x="111760" y="459740"/>
                    <a:pt x="106680" y="468630"/>
                  </a:cubicBezTo>
                  <a:cubicBezTo>
                    <a:pt x="100330" y="476250"/>
                    <a:pt x="106680" y="500380"/>
                    <a:pt x="100330" y="505460"/>
                  </a:cubicBezTo>
                  <a:cubicBezTo>
                    <a:pt x="93980" y="510540"/>
                    <a:pt x="77470" y="508000"/>
                    <a:pt x="67310" y="500380"/>
                  </a:cubicBezTo>
                  <a:cubicBezTo>
                    <a:pt x="49530" y="487680"/>
                    <a:pt x="30480" y="453390"/>
                    <a:pt x="20320" y="414020"/>
                  </a:cubicBezTo>
                  <a:cubicBezTo>
                    <a:pt x="2540" y="347980"/>
                    <a:pt x="0" y="165100"/>
                    <a:pt x="20320" y="121920"/>
                  </a:cubicBezTo>
                  <a:cubicBezTo>
                    <a:pt x="26670" y="106680"/>
                    <a:pt x="39370" y="96520"/>
                    <a:pt x="48260" y="96520"/>
                  </a:cubicBezTo>
                  <a:cubicBezTo>
                    <a:pt x="55880" y="96520"/>
                    <a:pt x="71120" y="121920"/>
                    <a:pt x="71120" y="121920"/>
                  </a:cubicBezTo>
                </a:path>
              </a:pathLst>
            </a:custGeom>
            <a:solidFill>
              <a:srgbClr val="CCCCCC"/>
            </a:solidFill>
            <a:ln cap="sq">
              <a:noFill/>
              <a:prstDash val="solid"/>
              <a:miter/>
            </a:ln>
          </p:spPr>
          <p:txBody>
            <a:bodyPr/>
            <a:lstStyle/>
            <a:p>
              <a:endParaRPr lang="en-IN"/>
            </a:p>
          </p:txBody>
        </p:sp>
      </p:grpSp>
      <p:sp>
        <p:nvSpPr>
          <p:cNvPr id="28" name="TextBox 28"/>
          <p:cNvSpPr txBox="1"/>
          <p:nvPr/>
        </p:nvSpPr>
        <p:spPr>
          <a:xfrm>
            <a:off x="492634" y="6862328"/>
            <a:ext cx="8651366" cy="3281237"/>
          </a:xfrm>
          <a:prstGeom prst="rect">
            <a:avLst/>
          </a:prstGeom>
        </p:spPr>
        <p:txBody>
          <a:bodyPr lIns="0" tIns="0" rIns="0" bIns="0" rtlCol="0" anchor="t">
            <a:spAutoFit/>
          </a:bodyPr>
          <a:lstStyle/>
          <a:p>
            <a:pPr marL="458127" lvl="1" indent="-229063" algn="l">
              <a:lnSpc>
                <a:spcPts val="2928"/>
              </a:lnSpc>
              <a:buFont typeface="Arial"/>
              <a:buChar char="•"/>
            </a:pPr>
            <a:r>
              <a:rPr lang="en-US" sz="2121" spc="207">
                <a:solidFill>
                  <a:srgbClr val="000000"/>
                </a:solidFill>
                <a:latin typeface="Montserrat"/>
                <a:ea typeface="Montserrat"/>
                <a:cs typeface="Montserrat"/>
                <a:sym typeface="Montserrat"/>
              </a:rPr>
              <a:t>Searches for beginner-friendly fitness</a:t>
            </a:r>
          </a:p>
          <a:p>
            <a:pPr algn="l">
              <a:lnSpc>
                <a:spcPts val="2928"/>
              </a:lnSpc>
            </a:pPr>
            <a:r>
              <a:rPr lang="en-US" sz="2121" spc="207">
                <a:solidFill>
                  <a:srgbClr val="000000"/>
                </a:solidFill>
                <a:latin typeface="Montserrat"/>
                <a:ea typeface="Montserrat"/>
                <a:cs typeface="Montserrat"/>
                <a:sym typeface="Montserrat"/>
              </a:rPr>
              <a:t> programs online.</a:t>
            </a:r>
          </a:p>
          <a:p>
            <a:pPr marL="458127" lvl="1" indent="-229063" algn="l">
              <a:lnSpc>
                <a:spcPts val="2928"/>
              </a:lnSpc>
              <a:buFont typeface="Arial"/>
              <a:buChar char="•"/>
            </a:pPr>
            <a:r>
              <a:rPr lang="en-US" sz="2121" spc="207">
                <a:solidFill>
                  <a:srgbClr val="000000"/>
                </a:solidFill>
                <a:latin typeface="Montserrat"/>
                <a:ea typeface="Montserrat"/>
                <a:cs typeface="Montserrat"/>
                <a:sym typeface="Montserrat"/>
              </a:rPr>
              <a:t>Reads reviews and testimonials of fitness websites.</a:t>
            </a:r>
          </a:p>
          <a:p>
            <a:pPr marL="458127" lvl="1" indent="-229063" algn="l">
              <a:lnSpc>
                <a:spcPts val="2928"/>
              </a:lnSpc>
              <a:buFont typeface="Arial"/>
              <a:buChar char="•"/>
            </a:pPr>
            <a:r>
              <a:rPr lang="en-US" sz="2121" spc="207">
                <a:solidFill>
                  <a:srgbClr val="000000"/>
                </a:solidFill>
                <a:latin typeface="Montserrat"/>
                <a:ea typeface="Montserrat"/>
                <a:cs typeface="Montserrat"/>
                <a:sym typeface="Montserrat"/>
              </a:rPr>
              <a:t>Tries out free trial workouts before committing.</a:t>
            </a:r>
          </a:p>
          <a:p>
            <a:pPr marL="458127" lvl="1" indent="-229063" algn="l">
              <a:lnSpc>
                <a:spcPts val="2928"/>
              </a:lnSpc>
              <a:buFont typeface="Arial"/>
              <a:buChar char="•"/>
            </a:pPr>
            <a:r>
              <a:rPr lang="en-US" sz="2121" spc="207">
                <a:solidFill>
                  <a:srgbClr val="000000"/>
                </a:solidFill>
                <a:latin typeface="Montserrat"/>
                <a:ea typeface="Montserrat"/>
                <a:cs typeface="Montserrat"/>
                <a:sym typeface="Montserrat"/>
              </a:rPr>
              <a:t>Watches workout videos on social media platforms.</a:t>
            </a:r>
          </a:p>
          <a:p>
            <a:pPr marL="458127" lvl="1" indent="-229063" algn="l">
              <a:lnSpc>
                <a:spcPts val="2928"/>
              </a:lnSpc>
              <a:buFont typeface="Arial"/>
              <a:buChar char="•"/>
            </a:pPr>
            <a:r>
              <a:rPr lang="en-US" sz="2121" spc="207">
                <a:solidFill>
                  <a:srgbClr val="000000"/>
                </a:solidFill>
                <a:latin typeface="Montserrat"/>
                <a:ea typeface="Montserrat"/>
                <a:cs typeface="Montserrat"/>
                <a:sym typeface="Montserrat"/>
              </a:rPr>
              <a:t>Uses fitness apps to track progress and set goals.</a:t>
            </a:r>
          </a:p>
          <a:p>
            <a:pPr algn="l">
              <a:lnSpc>
                <a:spcPts val="2928"/>
              </a:lnSpc>
            </a:pPr>
            <a:endParaRPr lang="en-US" sz="2121" spc="207">
              <a:solidFill>
                <a:srgbClr val="000000"/>
              </a:solidFill>
              <a:latin typeface="Montserrat"/>
              <a:ea typeface="Montserrat"/>
              <a:cs typeface="Montserrat"/>
              <a:sym typeface="Montserrat"/>
            </a:endParaRPr>
          </a:p>
        </p:txBody>
      </p:sp>
      <p:sp>
        <p:nvSpPr>
          <p:cNvPr id="29" name="TextBox 29"/>
          <p:cNvSpPr txBox="1"/>
          <p:nvPr/>
        </p:nvSpPr>
        <p:spPr>
          <a:xfrm>
            <a:off x="9592934" y="7027734"/>
            <a:ext cx="8651366" cy="2589918"/>
          </a:xfrm>
          <a:prstGeom prst="rect">
            <a:avLst/>
          </a:prstGeom>
        </p:spPr>
        <p:txBody>
          <a:bodyPr lIns="0" tIns="0" rIns="0" bIns="0" rtlCol="0" anchor="t">
            <a:spAutoFit/>
          </a:bodyPr>
          <a:lstStyle/>
          <a:p>
            <a:pPr marL="458126" lvl="1" indent="-229063" algn="l">
              <a:lnSpc>
                <a:spcPts val="2928"/>
              </a:lnSpc>
              <a:buFont typeface="Arial"/>
              <a:buChar char="•"/>
            </a:pPr>
            <a:r>
              <a:rPr lang="en-US" sz="2121" spc="207">
                <a:solidFill>
                  <a:srgbClr val="000000"/>
                </a:solidFill>
                <a:latin typeface="Montserrat"/>
                <a:ea typeface="Montserrat"/>
                <a:cs typeface="Montserrat"/>
                <a:sym typeface="Montserrat"/>
              </a:rPr>
              <a:t>        Excited about starting a fitness journey.</a:t>
            </a:r>
          </a:p>
          <a:p>
            <a:pPr marL="458126" lvl="1" indent="-229063" algn="l">
              <a:lnSpc>
                <a:spcPts val="2928"/>
              </a:lnSpc>
              <a:buFont typeface="Arial"/>
              <a:buChar char="•"/>
            </a:pPr>
            <a:r>
              <a:rPr lang="en-US" sz="2121" spc="207">
                <a:solidFill>
                  <a:srgbClr val="000000"/>
                </a:solidFill>
                <a:latin typeface="Montserrat"/>
                <a:ea typeface="Montserrat"/>
                <a:cs typeface="Montserrat"/>
                <a:sym typeface="Montserrat"/>
              </a:rPr>
              <a:t>Overwhelmed by the variety of fitness programs available.</a:t>
            </a:r>
          </a:p>
          <a:p>
            <a:pPr marL="458126" lvl="1" indent="-229063" algn="l">
              <a:lnSpc>
                <a:spcPts val="2928"/>
              </a:lnSpc>
              <a:buFont typeface="Arial"/>
              <a:buChar char="•"/>
            </a:pPr>
            <a:r>
              <a:rPr lang="en-US" sz="2121" spc="207">
                <a:solidFill>
                  <a:srgbClr val="000000"/>
                </a:solidFill>
                <a:latin typeface="Montserrat"/>
                <a:ea typeface="Montserrat"/>
                <a:cs typeface="Montserrat"/>
                <a:sym typeface="Montserrat"/>
              </a:rPr>
              <a:t>Anxious about staying committed to a routine.</a:t>
            </a:r>
          </a:p>
          <a:p>
            <a:pPr marL="458126" lvl="1" indent="-229063" algn="l">
              <a:lnSpc>
                <a:spcPts val="2928"/>
              </a:lnSpc>
              <a:buFont typeface="Arial"/>
              <a:buChar char="•"/>
            </a:pPr>
            <a:r>
              <a:rPr lang="en-US" sz="2121" spc="207">
                <a:solidFill>
                  <a:srgbClr val="000000"/>
                </a:solidFill>
                <a:latin typeface="Montserrat"/>
                <a:ea typeface="Montserrat"/>
                <a:cs typeface="Montserrat"/>
                <a:sym typeface="Montserrat"/>
              </a:rPr>
              <a:t>Inspired by success stories of others.</a:t>
            </a:r>
          </a:p>
          <a:p>
            <a:pPr marL="458126" lvl="1" indent="-229063" algn="l">
              <a:lnSpc>
                <a:spcPts val="2928"/>
              </a:lnSpc>
              <a:buFont typeface="Arial"/>
              <a:buChar char="•"/>
            </a:pPr>
            <a:r>
              <a:rPr lang="en-US" sz="2121" spc="207">
                <a:solidFill>
                  <a:srgbClr val="000000"/>
                </a:solidFill>
                <a:latin typeface="Montserrat"/>
                <a:ea typeface="Montserrat"/>
                <a:cs typeface="Montserrat"/>
                <a:sym typeface="Montserrat"/>
              </a:rPr>
              <a:t>Frustrated with past failed attempts to get fit.</a:t>
            </a:r>
          </a:p>
          <a:p>
            <a:pPr algn="l">
              <a:lnSpc>
                <a:spcPts val="2928"/>
              </a:lnSpc>
            </a:pPr>
            <a:endParaRPr lang="en-US" sz="2121" spc="207">
              <a:solidFill>
                <a:srgbClr val="000000"/>
              </a:solidFill>
              <a:latin typeface="Montserrat"/>
              <a:ea typeface="Montserrat"/>
              <a:cs typeface="Montserrat"/>
              <a:sym typeface="Montserrat"/>
            </a:endParaRPr>
          </a:p>
        </p:txBody>
      </p:sp>
      <p:grpSp>
        <p:nvGrpSpPr>
          <p:cNvPr id="30" name="Group 30"/>
          <p:cNvGrpSpPr/>
          <p:nvPr/>
        </p:nvGrpSpPr>
        <p:grpSpPr>
          <a:xfrm>
            <a:off x="9675495" y="7027545"/>
            <a:ext cx="375285" cy="356235"/>
            <a:chOff x="0" y="0"/>
            <a:chExt cx="500380" cy="474980"/>
          </a:xfrm>
        </p:grpSpPr>
        <p:sp>
          <p:nvSpPr>
            <p:cNvPr id="31" name="Freeform 31"/>
            <p:cNvSpPr/>
            <p:nvPr/>
          </p:nvSpPr>
          <p:spPr>
            <a:xfrm>
              <a:off x="48260" y="49530"/>
              <a:ext cx="401320" cy="377190"/>
            </a:xfrm>
            <a:custGeom>
              <a:avLst/>
              <a:gdLst/>
              <a:ahLst/>
              <a:cxnLst/>
              <a:rect l="l" t="t" r="r" b="b"/>
              <a:pathLst>
                <a:path w="401320" h="377190">
                  <a:moveTo>
                    <a:pt x="19050" y="210820"/>
                  </a:moveTo>
                  <a:cubicBezTo>
                    <a:pt x="245110" y="127000"/>
                    <a:pt x="281940" y="86360"/>
                    <a:pt x="308610" y="76200"/>
                  </a:cubicBezTo>
                  <a:cubicBezTo>
                    <a:pt x="322580" y="69850"/>
                    <a:pt x="334010" y="68580"/>
                    <a:pt x="344170" y="69850"/>
                  </a:cubicBezTo>
                  <a:cubicBezTo>
                    <a:pt x="351790" y="72390"/>
                    <a:pt x="360680" y="77470"/>
                    <a:pt x="364490" y="83820"/>
                  </a:cubicBezTo>
                  <a:cubicBezTo>
                    <a:pt x="367030" y="90170"/>
                    <a:pt x="365760" y="100330"/>
                    <a:pt x="360680" y="111760"/>
                  </a:cubicBezTo>
                  <a:cubicBezTo>
                    <a:pt x="349250" y="139700"/>
                    <a:pt x="289560" y="204470"/>
                    <a:pt x="256540" y="227330"/>
                  </a:cubicBezTo>
                  <a:cubicBezTo>
                    <a:pt x="236220" y="242570"/>
                    <a:pt x="210820" y="240030"/>
                    <a:pt x="198120" y="252730"/>
                  </a:cubicBezTo>
                  <a:cubicBezTo>
                    <a:pt x="186690" y="262890"/>
                    <a:pt x="190500" y="279400"/>
                    <a:pt x="180340" y="293370"/>
                  </a:cubicBezTo>
                  <a:cubicBezTo>
                    <a:pt x="165100" y="316230"/>
                    <a:pt x="127000" y="358140"/>
                    <a:pt x="101600" y="368300"/>
                  </a:cubicBezTo>
                  <a:cubicBezTo>
                    <a:pt x="83820" y="375920"/>
                    <a:pt x="58420" y="377190"/>
                    <a:pt x="50800" y="369570"/>
                  </a:cubicBezTo>
                  <a:cubicBezTo>
                    <a:pt x="43180" y="363220"/>
                    <a:pt x="41910" y="345440"/>
                    <a:pt x="49530" y="331470"/>
                  </a:cubicBezTo>
                  <a:cubicBezTo>
                    <a:pt x="66040" y="300990"/>
                    <a:pt x="165100" y="269240"/>
                    <a:pt x="218440" y="231140"/>
                  </a:cubicBezTo>
                  <a:cubicBezTo>
                    <a:pt x="269240" y="195580"/>
                    <a:pt x="331470" y="125730"/>
                    <a:pt x="359410" y="111760"/>
                  </a:cubicBezTo>
                  <a:cubicBezTo>
                    <a:pt x="369570" y="107950"/>
                    <a:pt x="377190" y="106680"/>
                    <a:pt x="383540" y="107950"/>
                  </a:cubicBezTo>
                  <a:cubicBezTo>
                    <a:pt x="389890" y="110490"/>
                    <a:pt x="397510" y="118110"/>
                    <a:pt x="400050" y="125730"/>
                  </a:cubicBezTo>
                  <a:cubicBezTo>
                    <a:pt x="401320" y="133350"/>
                    <a:pt x="398780" y="146050"/>
                    <a:pt x="389890" y="152400"/>
                  </a:cubicBezTo>
                  <a:cubicBezTo>
                    <a:pt x="374650" y="165100"/>
                    <a:pt x="318770" y="149860"/>
                    <a:pt x="281940" y="161290"/>
                  </a:cubicBezTo>
                  <a:cubicBezTo>
                    <a:pt x="238760" y="175260"/>
                    <a:pt x="177800" y="240030"/>
                    <a:pt x="151130" y="240030"/>
                  </a:cubicBezTo>
                  <a:cubicBezTo>
                    <a:pt x="139700" y="240030"/>
                    <a:pt x="130810" y="231140"/>
                    <a:pt x="127000" y="223520"/>
                  </a:cubicBezTo>
                  <a:cubicBezTo>
                    <a:pt x="123190" y="217170"/>
                    <a:pt x="123190" y="210820"/>
                    <a:pt x="129540" y="200660"/>
                  </a:cubicBezTo>
                  <a:cubicBezTo>
                    <a:pt x="146050" y="168910"/>
                    <a:pt x="327660" y="45720"/>
                    <a:pt x="323850" y="40640"/>
                  </a:cubicBezTo>
                  <a:cubicBezTo>
                    <a:pt x="320040" y="35560"/>
                    <a:pt x="179070" y="138430"/>
                    <a:pt x="125730" y="156210"/>
                  </a:cubicBezTo>
                  <a:cubicBezTo>
                    <a:pt x="93980" y="166370"/>
                    <a:pt x="60960" y="170180"/>
                    <a:pt x="44450" y="165100"/>
                  </a:cubicBezTo>
                  <a:cubicBezTo>
                    <a:pt x="35560" y="161290"/>
                    <a:pt x="29210" y="154940"/>
                    <a:pt x="26670" y="148590"/>
                  </a:cubicBezTo>
                  <a:cubicBezTo>
                    <a:pt x="24130" y="142240"/>
                    <a:pt x="25400" y="130810"/>
                    <a:pt x="30480" y="125730"/>
                  </a:cubicBezTo>
                  <a:cubicBezTo>
                    <a:pt x="34290" y="119380"/>
                    <a:pt x="44450" y="114300"/>
                    <a:pt x="52070" y="114300"/>
                  </a:cubicBezTo>
                  <a:cubicBezTo>
                    <a:pt x="58420" y="115570"/>
                    <a:pt x="68580" y="120650"/>
                    <a:pt x="72390" y="127000"/>
                  </a:cubicBezTo>
                  <a:cubicBezTo>
                    <a:pt x="76200" y="132080"/>
                    <a:pt x="76200" y="143510"/>
                    <a:pt x="73660" y="149860"/>
                  </a:cubicBezTo>
                  <a:cubicBezTo>
                    <a:pt x="71120" y="156210"/>
                    <a:pt x="62230" y="163830"/>
                    <a:pt x="54610" y="165100"/>
                  </a:cubicBezTo>
                  <a:cubicBezTo>
                    <a:pt x="46990" y="166370"/>
                    <a:pt x="30480" y="158750"/>
                    <a:pt x="27940" y="151130"/>
                  </a:cubicBezTo>
                  <a:cubicBezTo>
                    <a:pt x="24130" y="143510"/>
                    <a:pt x="30480" y="124460"/>
                    <a:pt x="40640" y="116840"/>
                  </a:cubicBezTo>
                  <a:cubicBezTo>
                    <a:pt x="55880" y="104140"/>
                    <a:pt x="102870" y="113030"/>
                    <a:pt x="123190" y="104140"/>
                  </a:cubicBezTo>
                  <a:cubicBezTo>
                    <a:pt x="137160" y="97790"/>
                    <a:pt x="138430" y="86360"/>
                    <a:pt x="154940" y="76200"/>
                  </a:cubicBezTo>
                  <a:cubicBezTo>
                    <a:pt x="190500" y="54610"/>
                    <a:pt x="311150" y="0"/>
                    <a:pt x="346710" y="1270"/>
                  </a:cubicBezTo>
                  <a:cubicBezTo>
                    <a:pt x="361950" y="1270"/>
                    <a:pt x="370840" y="6350"/>
                    <a:pt x="377190" y="12700"/>
                  </a:cubicBezTo>
                  <a:cubicBezTo>
                    <a:pt x="383540" y="20320"/>
                    <a:pt x="387350" y="31750"/>
                    <a:pt x="386080" y="41910"/>
                  </a:cubicBezTo>
                  <a:cubicBezTo>
                    <a:pt x="383540" y="54610"/>
                    <a:pt x="369570" y="64770"/>
                    <a:pt x="354330" y="81280"/>
                  </a:cubicBezTo>
                  <a:cubicBezTo>
                    <a:pt x="326390" y="110490"/>
                    <a:pt x="254000" y="170180"/>
                    <a:pt x="215900" y="198120"/>
                  </a:cubicBezTo>
                  <a:cubicBezTo>
                    <a:pt x="190500" y="217170"/>
                    <a:pt x="167640" y="241300"/>
                    <a:pt x="151130" y="240030"/>
                  </a:cubicBezTo>
                  <a:cubicBezTo>
                    <a:pt x="139700" y="238760"/>
                    <a:pt x="125730" y="222250"/>
                    <a:pt x="124460" y="212090"/>
                  </a:cubicBezTo>
                  <a:cubicBezTo>
                    <a:pt x="124460" y="200660"/>
                    <a:pt x="140970" y="186690"/>
                    <a:pt x="157480" y="173990"/>
                  </a:cubicBezTo>
                  <a:cubicBezTo>
                    <a:pt x="182880" y="153670"/>
                    <a:pt x="233680" y="123190"/>
                    <a:pt x="274320" y="113030"/>
                  </a:cubicBezTo>
                  <a:cubicBezTo>
                    <a:pt x="311150" y="102870"/>
                    <a:pt x="370840" y="99060"/>
                    <a:pt x="388620" y="110490"/>
                  </a:cubicBezTo>
                  <a:cubicBezTo>
                    <a:pt x="397510" y="116840"/>
                    <a:pt x="400050" y="128270"/>
                    <a:pt x="400050" y="137160"/>
                  </a:cubicBezTo>
                  <a:cubicBezTo>
                    <a:pt x="398780" y="148590"/>
                    <a:pt x="393700" y="158750"/>
                    <a:pt x="379730" y="173990"/>
                  </a:cubicBezTo>
                  <a:cubicBezTo>
                    <a:pt x="342900" y="214630"/>
                    <a:pt x="168910" y="337820"/>
                    <a:pt x="110490" y="363220"/>
                  </a:cubicBezTo>
                  <a:cubicBezTo>
                    <a:pt x="86360" y="373380"/>
                    <a:pt x="67310" y="377190"/>
                    <a:pt x="55880" y="373380"/>
                  </a:cubicBezTo>
                  <a:cubicBezTo>
                    <a:pt x="48260" y="369570"/>
                    <a:pt x="43180" y="360680"/>
                    <a:pt x="41910" y="354330"/>
                  </a:cubicBezTo>
                  <a:cubicBezTo>
                    <a:pt x="40640" y="346710"/>
                    <a:pt x="44450" y="336550"/>
                    <a:pt x="49530" y="331470"/>
                  </a:cubicBezTo>
                  <a:cubicBezTo>
                    <a:pt x="57150" y="325120"/>
                    <a:pt x="74930" y="330200"/>
                    <a:pt x="88900" y="321310"/>
                  </a:cubicBezTo>
                  <a:cubicBezTo>
                    <a:pt x="114300" y="303530"/>
                    <a:pt x="151130" y="228600"/>
                    <a:pt x="177800" y="209550"/>
                  </a:cubicBezTo>
                  <a:cubicBezTo>
                    <a:pt x="193040" y="198120"/>
                    <a:pt x="203200" y="204470"/>
                    <a:pt x="219710" y="193040"/>
                  </a:cubicBezTo>
                  <a:cubicBezTo>
                    <a:pt x="250190" y="172720"/>
                    <a:pt x="304800" y="78740"/>
                    <a:pt x="332740" y="72390"/>
                  </a:cubicBezTo>
                  <a:cubicBezTo>
                    <a:pt x="344170" y="68580"/>
                    <a:pt x="359410" y="76200"/>
                    <a:pt x="364490" y="83820"/>
                  </a:cubicBezTo>
                  <a:cubicBezTo>
                    <a:pt x="368300" y="91440"/>
                    <a:pt x="363220" y="109220"/>
                    <a:pt x="356870" y="116840"/>
                  </a:cubicBezTo>
                  <a:cubicBezTo>
                    <a:pt x="347980" y="125730"/>
                    <a:pt x="327660" y="120650"/>
                    <a:pt x="309880" y="128270"/>
                  </a:cubicBezTo>
                  <a:cubicBezTo>
                    <a:pt x="283210" y="140970"/>
                    <a:pt x="255270" y="176530"/>
                    <a:pt x="218440" y="196850"/>
                  </a:cubicBezTo>
                  <a:cubicBezTo>
                    <a:pt x="167640" y="222250"/>
                    <a:pt x="62230" y="265430"/>
                    <a:pt x="29210" y="260350"/>
                  </a:cubicBezTo>
                  <a:cubicBezTo>
                    <a:pt x="15240" y="257810"/>
                    <a:pt x="3810" y="248920"/>
                    <a:pt x="2540" y="240030"/>
                  </a:cubicBezTo>
                  <a:cubicBezTo>
                    <a:pt x="0" y="232410"/>
                    <a:pt x="19050" y="210820"/>
                    <a:pt x="19050" y="210820"/>
                  </a:cubicBezTo>
                </a:path>
              </a:pathLst>
            </a:custGeom>
            <a:solidFill>
              <a:srgbClr val="CCCCCC"/>
            </a:solidFill>
            <a:ln cap="sq">
              <a:noFill/>
              <a:prstDash val="solid"/>
              <a:miter/>
            </a:ln>
          </p:spPr>
          <p:txBody>
            <a:bodyPr/>
            <a:lstStyle/>
            <a:p>
              <a:endParaRPr lang="en-IN"/>
            </a:p>
          </p:txBody>
        </p:sp>
      </p:grpSp>
      <p:grpSp>
        <p:nvGrpSpPr>
          <p:cNvPr id="32" name="Group 32"/>
          <p:cNvGrpSpPr/>
          <p:nvPr/>
        </p:nvGrpSpPr>
        <p:grpSpPr>
          <a:xfrm>
            <a:off x="10621328" y="7187565"/>
            <a:ext cx="111442" cy="108585"/>
            <a:chOff x="0" y="0"/>
            <a:chExt cx="148590" cy="144780"/>
          </a:xfrm>
        </p:grpSpPr>
        <p:sp>
          <p:nvSpPr>
            <p:cNvPr id="33" name="Freeform 33"/>
            <p:cNvSpPr/>
            <p:nvPr/>
          </p:nvSpPr>
          <p:spPr>
            <a:xfrm>
              <a:off x="46990" y="45720"/>
              <a:ext cx="49530" cy="52070"/>
            </a:xfrm>
            <a:custGeom>
              <a:avLst/>
              <a:gdLst/>
              <a:ahLst/>
              <a:cxnLst/>
              <a:rect l="l" t="t" r="r" b="b"/>
              <a:pathLst>
                <a:path w="49530" h="52070">
                  <a:moveTo>
                    <a:pt x="49530" y="17780"/>
                  </a:moveTo>
                  <a:cubicBezTo>
                    <a:pt x="27940" y="52070"/>
                    <a:pt x="8890" y="45720"/>
                    <a:pt x="3810" y="38100"/>
                  </a:cubicBezTo>
                  <a:cubicBezTo>
                    <a:pt x="0" y="31750"/>
                    <a:pt x="3810" y="10160"/>
                    <a:pt x="10160" y="5080"/>
                  </a:cubicBezTo>
                  <a:cubicBezTo>
                    <a:pt x="16510" y="0"/>
                    <a:pt x="43180" y="7620"/>
                    <a:pt x="43180" y="7620"/>
                  </a:cubicBezTo>
                </a:path>
              </a:pathLst>
            </a:custGeom>
            <a:solidFill>
              <a:srgbClr val="FFFFFF"/>
            </a:solidFill>
            <a:ln cap="sq">
              <a:noFill/>
              <a:prstDash val="solid"/>
              <a:miter/>
            </a:ln>
          </p:spPr>
          <p:txBody>
            <a:bodyPr/>
            <a:lstStyle/>
            <a:p>
              <a:endParaRPr lang="en-IN"/>
            </a:p>
          </p:txBody>
        </p:sp>
      </p:grpSp>
      <p:grpSp>
        <p:nvGrpSpPr>
          <p:cNvPr id="34" name="Group 34"/>
          <p:cNvGrpSpPr/>
          <p:nvPr/>
        </p:nvGrpSpPr>
        <p:grpSpPr>
          <a:xfrm>
            <a:off x="10582275" y="7183755"/>
            <a:ext cx="151448" cy="152400"/>
            <a:chOff x="0" y="0"/>
            <a:chExt cx="201930" cy="203200"/>
          </a:xfrm>
        </p:grpSpPr>
        <p:sp>
          <p:nvSpPr>
            <p:cNvPr id="35" name="Freeform 35"/>
            <p:cNvSpPr/>
            <p:nvPr/>
          </p:nvSpPr>
          <p:spPr>
            <a:xfrm>
              <a:off x="49530" y="49530"/>
              <a:ext cx="100330" cy="102870"/>
            </a:xfrm>
            <a:custGeom>
              <a:avLst/>
              <a:gdLst/>
              <a:ahLst/>
              <a:cxnLst/>
              <a:rect l="l" t="t" r="r" b="b"/>
              <a:pathLst>
                <a:path w="100330" h="102870">
                  <a:moveTo>
                    <a:pt x="100330" y="35560"/>
                  </a:moveTo>
                  <a:cubicBezTo>
                    <a:pt x="87630" y="88900"/>
                    <a:pt x="80010" y="93980"/>
                    <a:pt x="72390" y="96520"/>
                  </a:cubicBezTo>
                  <a:cubicBezTo>
                    <a:pt x="64770" y="100330"/>
                    <a:pt x="57150" y="102870"/>
                    <a:pt x="48260" y="101600"/>
                  </a:cubicBezTo>
                  <a:cubicBezTo>
                    <a:pt x="36830" y="99060"/>
                    <a:pt x="15240" y="86360"/>
                    <a:pt x="7620" y="77470"/>
                  </a:cubicBezTo>
                  <a:cubicBezTo>
                    <a:pt x="2540" y="69850"/>
                    <a:pt x="0" y="62230"/>
                    <a:pt x="1270" y="53340"/>
                  </a:cubicBezTo>
                  <a:cubicBezTo>
                    <a:pt x="1270" y="41910"/>
                    <a:pt x="11430" y="19050"/>
                    <a:pt x="20320" y="10160"/>
                  </a:cubicBezTo>
                  <a:cubicBezTo>
                    <a:pt x="26670" y="3810"/>
                    <a:pt x="33020" y="1270"/>
                    <a:pt x="41910" y="1270"/>
                  </a:cubicBezTo>
                  <a:cubicBezTo>
                    <a:pt x="54610" y="0"/>
                    <a:pt x="87630" y="15240"/>
                    <a:pt x="87630" y="15240"/>
                  </a:cubicBezTo>
                </a:path>
              </a:pathLst>
            </a:custGeom>
            <a:solidFill>
              <a:srgbClr val="FFFFFF"/>
            </a:solidFill>
            <a:ln cap="sq">
              <a:noFill/>
              <a:prstDash val="solid"/>
              <a:miter/>
            </a:ln>
          </p:spPr>
          <p:txBody>
            <a:bodyPr/>
            <a:lstStyle/>
            <a:p>
              <a:endParaRPr lang="en-IN"/>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0" y="0"/>
            <a:ext cx="18288000" cy="1995043"/>
            <a:chOff x="0" y="0"/>
            <a:chExt cx="4816593" cy="525444"/>
          </a:xfrm>
        </p:grpSpPr>
        <p:sp>
          <p:nvSpPr>
            <p:cNvPr id="4" name="Freeform 4"/>
            <p:cNvSpPr/>
            <p:nvPr/>
          </p:nvSpPr>
          <p:spPr>
            <a:xfrm>
              <a:off x="0" y="0"/>
              <a:ext cx="4816592" cy="525444"/>
            </a:xfrm>
            <a:custGeom>
              <a:avLst/>
              <a:gdLst/>
              <a:ahLst/>
              <a:cxnLst/>
              <a:rect l="l" t="t" r="r" b="b"/>
              <a:pathLst>
                <a:path w="4816592" h="525444">
                  <a:moveTo>
                    <a:pt x="0" y="0"/>
                  </a:moveTo>
                  <a:lnTo>
                    <a:pt x="4816592" y="0"/>
                  </a:lnTo>
                  <a:lnTo>
                    <a:pt x="4816592" y="525444"/>
                  </a:lnTo>
                  <a:lnTo>
                    <a:pt x="0" y="525444"/>
                  </a:lnTo>
                  <a:close/>
                </a:path>
              </a:pathLst>
            </a:custGeom>
            <a:solidFill>
              <a:srgbClr val="CCCCCC"/>
            </a:solidFill>
          </p:spPr>
          <p:txBody>
            <a:bodyPr/>
            <a:lstStyle/>
            <a:p>
              <a:endParaRPr lang="en-IN"/>
            </a:p>
          </p:txBody>
        </p:sp>
        <p:sp>
          <p:nvSpPr>
            <p:cNvPr id="5" name="TextBox 5"/>
            <p:cNvSpPr txBox="1"/>
            <p:nvPr/>
          </p:nvSpPr>
          <p:spPr>
            <a:xfrm>
              <a:off x="0" y="-19050"/>
              <a:ext cx="4816593" cy="544494"/>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918617" y="-6065384"/>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2517372" y="-5135079"/>
            <a:ext cx="6709932" cy="6885191"/>
          </a:xfrm>
          <a:custGeom>
            <a:avLst/>
            <a:gdLst/>
            <a:ahLst/>
            <a:cxnLst/>
            <a:rect l="l" t="t" r="r" b="b"/>
            <a:pathLst>
              <a:path w="6709932" h="6885191">
                <a:moveTo>
                  <a:pt x="0" y="0"/>
                </a:moveTo>
                <a:lnTo>
                  <a:pt x="6709932" y="0"/>
                </a:lnTo>
                <a:lnTo>
                  <a:pt x="6709932" y="6885191"/>
                </a:lnTo>
                <a:lnTo>
                  <a:pt x="0" y="68851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8" name="Group 8"/>
          <p:cNvGrpSpPr/>
          <p:nvPr/>
        </p:nvGrpSpPr>
        <p:grpSpPr>
          <a:xfrm>
            <a:off x="0" y="1995043"/>
            <a:ext cx="347325" cy="8291957"/>
            <a:chOff x="0" y="0"/>
            <a:chExt cx="91477" cy="2183890"/>
          </a:xfrm>
        </p:grpSpPr>
        <p:sp>
          <p:nvSpPr>
            <p:cNvPr id="9" name="Freeform 9"/>
            <p:cNvSpPr/>
            <p:nvPr/>
          </p:nvSpPr>
          <p:spPr>
            <a:xfrm>
              <a:off x="0" y="0"/>
              <a:ext cx="91477" cy="2183890"/>
            </a:xfrm>
            <a:custGeom>
              <a:avLst/>
              <a:gdLst/>
              <a:ahLst/>
              <a:cxnLst/>
              <a:rect l="l" t="t" r="r" b="b"/>
              <a:pathLst>
                <a:path w="91477" h="2183890">
                  <a:moveTo>
                    <a:pt x="0" y="0"/>
                  </a:moveTo>
                  <a:lnTo>
                    <a:pt x="91477" y="0"/>
                  </a:lnTo>
                  <a:lnTo>
                    <a:pt x="91477" y="2183890"/>
                  </a:lnTo>
                  <a:lnTo>
                    <a:pt x="0" y="2183890"/>
                  </a:lnTo>
                  <a:close/>
                </a:path>
              </a:pathLst>
            </a:custGeom>
            <a:solidFill>
              <a:srgbClr val="CCCCCC"/>
            </a:solidFill>
          </p:spPr>
          <p:txBody>
            <a:bodyPr/>
            <a:lstStyle/>
            <a:p>
              <a:endParaRPr lang="en-IN"/>
            </a:p>
          </p:txBody>
        </p:sp>
        <p:sp>
          <p:nvSpPr>
            <p:cNvPr id="10" name="TextBox 10"/>
            <p:cNvSpPr txBox="1"/>
            <p:nvPr/>
          </p:nvSpPr>
          <p:spPr>
            <a:xfrm>
              <a:off x="0" y="-38100"/>
              <a:ext cx="91477" cy="2221990"/>
            </a:xfrm>
            <a:prstGeom prst="rect">
              <a:avLst/>
            </a:prstGeom>
          </p:spPr>
          <p:txBody>
            <a:bodyPr lIns="50800" tIns="50800" rIns="50800" bIns="50800" rtlCol="0" anchor="ctr"/>
            <a:lstStyle/>
            <a:p>
              <a:pPr algn="ctr">
                <a:lnSpc>
                  <a:spcPts val="3483"/>
                </a:lnSpc>
              </a:pPr>
              <a:endParaRPr/>
            </a:p>
          </p:txBody>
        </p:sp>
      </p:grpSp>
      <p:grpSp>
        <p:nvGrpSpPr>
          <p:cNvPr id="11" name="Group 11"/>
          <p:cNvGrpSpPr/>
          <p:nvPr/>
        </p:nvGrpSpPr>
        <p:grpSpPr>
          <a:xfrm>
            <a:off x="0" y="1995043"/>
            <a:ext cx="6581934" cy="725855"/>
            <a:chOff x="0" y="0"/>
            <a:chExt cx="1733514" cy="191172"/>
          </a:xfrm>
        </p:grpSpPr>
        <p:sp>
          <p:nvSpPr>
            <p:cNvPr id="12" name="Freeform 12"/>
            <p:cNvSpPr/>
            <p:nvPr/>
          </p:nvSpPr>
          <p:spPr>
            <a:xfrm>
              <a:off x="0" y="0"/>
              <a:ext cx="1733514" cy="191172"/>
            </a:xfrm>
            <a:custGeom>
              <a:avLst/>
              <a:gdLst/>
              <a:ahLst/>
              <a:cxnLst/>
              <a:rect l="l" t="t" r="r" b="b"/>
              <a:pathLst>
                <a:path w="1733514" h="191172">
                  <a:moveTo>
                    <a:pt x="0" y="0"/>
                  </a:moveTo>
                  <a:lnTo>
                    <a:pt x="1733514" y="0"/>
                  </a:lnTo>
                  <a:lnTo>
                    <a:pt x="1733514" y="191172"/>
                  </a:lnTo>
                  <a:lnTo>
                    <a:pt x="0" y="191172"/>
                  </a:lnTo>
                  <a:close/>
                </a:path>
              </a:pathLst>
            </a:custGeom>
            <a:solidFill>
              <a:srgbClr val="58B4E0"/>
            </a:solidFill>
          </p:spPr>
          <p:txBody>
            <a:bodyPr/>
            <a:lstStyle/>
            <a:p>
              <a:endParaRPr lang="en-IN"/>
            </a:p>
          </p:txBody>
        </p:sp>
        <p:sp>
          <p:nvSpPr>
            <p:cNvPr id="13" name="TextBox 13"/>
            <p:cNvSpPr txBox="1"/>
            <p:nvPr/>
          </p:nvSpPr>
          <p:spPr>
            <a:xfrm>
              <a:off x="0" y="-38100"/>
              <a:ext cx="1733514" cy="229272"/>
            </a:xfrm>
            <a:prstGeom prst="rect">
              <a:avLst/>
            </a:prstGeom>
          </p:spPr>
          <p:txBody>
            <a:bodyPr lIns="50800" tIns="50800" rIns="50800" bIns="50800" rtlCol="0" anchor="ctr"/>
            <a:lstStyle/>
            <a:p>
              <a:pPr algn="ctr">
                <a:lnSpc>
                  <a:spcPts val="3483"/>
                </a:lnSpc>
              </a:pPr>
              <a:endParaRPr/>
            </a:p>
          </p:txBody>
        </p:sp>
      </p:grpSp>
      <p:grpSp>
        <p:nvGrpSpPr>
          <p:cNvPr id="14" name="Group 14"/>
          <p:cNvGrpSpPr/>
          <p:nvPr/>
        </p:nvGrpSpPr>
        <p:grpSpPr>
          <a:xfrm rot="5400000">
            <a:off x="9144595" y="1143595"/>
            <a:ext cx="346136" cy="17940675"/>
            <a:chOff x="0" y="0"/>
            <a:chExt cx="91164" cy="4725116"/>
          </a:xfrm>
        </p:grpSpPr>
        <p:sp>
          <p:nvSpPr>
            <p:cNvPr id="15" name="Freeform 15"/>
            <p:cNvSpPr/>
            <p:nvPr/>
          </p:nvSpPr>
          <p:spPr>
            <a:xfrm>
              <a:off x="0" y="0"/>
              <a:ext cx="91164" cy="4725116"/>
            </a:xfrm>
            <a:custGeom>
              <a:avLst/>
              <a:gdLst/>
              <a:ahLst/>
              <a:cxnLst/>
              <a:rect l="l" t="t" r="r" b="b"/>
              <a:pathLst>
                <a:path w="91164" h="4725116">
                  <a:moveTo>
                    <a:pt x="0" y="0"/>
                  </a:moveTo>
                  <a:lnTo>
                    <a:pt x="91164" y="0"/>
                  </a:lnTo>
                  <a:lnTo>
                    <a:pt x="91164" y="4725116"/>
                  </a:lnTo>
                  <a:lnTo>
                    <a:pt x="0" y="4725116"/>
                  </a:lnTo>
                  <a:close/>
                </a:path>
              </a:pathLst>
            </a:custGeom>
            <a:solidFill>
              <a:srgbClr val="CCCCCC"/>
            </a:solidFill>
          </p:spPr>
          <p:txBody>
            <a:bodyPr/>
            <a:lstStyle/>
            <a:p>
              <a:endParaRPr lang="en-IN"/>
            </a:p>
          </p:txBody>
        </p:sp>
        <p:sp>
          <p:nvSpPr>
            <p:cNvPr id="16" name="TextBox 16"/>
            <p:cNvSpPr txBox="1"/>
            <p:nvPr/>
          </p:nvSpPr>
          <p:spPr>
            <a:xfrm>
              <a:off x="0" y="-38100"/>
              <a:ext cx="91164" cy="4763216"/>
            </a:xfrm>
            <a:prstGeom prst="rect">
              <a:avLst/>
            </a:prstGeom>
          </p:spPr>
          <p:txBody>
            <a:bodyPr lIns="50800" tIns="50800" rIns="50800" bIns="50800" rtlCol="0" anchor="ctr"/>
            <a:lstStyle/>
            <a:p>
              <a:pPr algn="ctr">
                <a:lnSpc>
                  <a:spcPts val="3483"/>
                </a:lnSpc>
              </a:pPr>
              <a:endParaRPr/>
            </a:p>
          </p:txBody>
        </p:sp>
      </p:grpSp>
      <p:grpSp>
        <p:nvGrpSpPr>
          <p:cNvPr id="17" name="Group 17"/>
          <p:cNvGrpSpPr/>
          <p:nvPr/>
        </p:nvGrpSpPr>
        <p:grpSpPr>
          <a:xfrm>
            <a:off x="17940675" y="1995043"/>
            <a:ext cx="347325" cy="8291957"/>
            <a:chOff x="0" y="0"/>
            <a:chExt cx="91477" cy="2183890"/>
          </a:xfrm>
        </p:grpSpPr>
        <p:sp>
          <p:nvSpPr>
            <p:cNvPr id="18" name="Freeform 18"/>
            <p:cNvSpPr/>
            <p:nvPr/>
          </p:nvSpPr>
          <p:spPr>
            <a:xfrm>
              <a:off x="0" y="0"/>
              <a:ext cx="91477" cy="2183890"/>
            </a:xfrm>
            <a:custGeom>
              <a:avLst/>
              <a:gdLst/>
              <a:ahLst/>
              <a:cxnLst/>
              <a:rect l="l" t="t" r="r" b="b"/>
              <a:pathLst>
                <a:path w="91477" h="2183890">
                  <a:moveTo>
                    <a:pt x="0" y="0"/>
                  </a:moveTo>
                  <a:lnTo>
                    <a:pt x="91477" y="0"/>
                  </a:lnTo>
                  <a:lnTo>
                    <a:pt x="91477" y="2183890"/>
                  </a:lnTo>
                  <a:lnTo>
                    <a:pt x="0" y="2183890"/>
                  </a:lnTo>
                  <a:close/>
                </a:path>
              </a:pathLst>
            </a:custGeom>
            <a:solidFill>
              <a:srgbClr val="CCCCCC"/>
            </a:solidFill>
          </p:spPr>
          <p:txBody>
            <a:bodyPr/>
            <a:lstStyle/>
            <a:p>
              <a:endParaRPr lang="en-IN"/>
            </a:p>
          </p:txBody>
        </p:sp>
        <p:sp>
          <p:nvSpPr>
            <p:cNvPr id="19" name="TextBox 19"/>
            <p:cNvSpPr txBox="1"/>
            <p:nvPr/>
          </p:nvSpPr>
          <p:spPr>
            <a:xfrm>
              <a:off x="0" y="-38100"/>
              <a:ext cx="91477" cy="2221990"/>
            </a:xfrm>
            <a:prstGeom prst="rect">
              <a:avLst/>
            </a:prstGeom>
          </p:spPr>
          <p:txBody>
            <a:bodyPr lIns="50800" tIns="50800" rIns="50800" bIns="50800" rtlCol="0" anchor="ctr"/>
            <a:lstStyle/>
            <a:p>
              <a:pPr algn="ctr">
                <a:lnSpc>
                  <a:spcPts val="3483"/>
                </a:lnSpc>
              </a:pPr>
              <a:endParaRPr/>
            </a:p>
          </p:txBody>
        </p:sp>
      </p:grpSp>
      <p:grpSp>
        <p:nvGrpSpPr>
          <p:cNvPr id="20" name="Group 20"/>
          <p:cNvGrpSpPr/>
          <p:nvPr/>
        </p:nvGrpSpPr>
        <p:grpSpPr>
          <a:xfrm>
            <a:off x="655591" y="3054922"/>
            <a:ext cx="6648733" cy="3086100"/>
            <a:chOff x="0" y="0"/>
            <a:chExt cx="1751107" cy="812800"/>
          </a:xfrm>
        </p:grpSpPr>
        <p:sp>
          <p:nvSpPr>
            <p:cNvPr id="21" name="Freeform 21"/>
            <p:cNvSpPr/>
            <p:nvPr/>
          </p:nvSpPr>
          <p:spPr>
            <a:xfrm>
              <a:off x="0" y="0"/>
              <a:ext cx="1751107" cy="812800"/>
            </a:xfrm>
            <a:custGeom>
              <a:avLst/>
              <a:gdLst/>
              <a:ahLst/>
              <a:cxnLst/>
              <a:rect l="l" t="t" r="r" b="b"/>
              <a:pathLst>
                <a:path w="1751107" h="812800">
                  <a:moveTo>
                    <a:pt x="59385" y="0"/>
                  </a:moveTo>
                  <a:lnTo>
                    <a:pt x="1691721" y="0"/>
                  </a:lnTo>
                  <a:cubicBezTo>
                    <a:pt x="1707471" y="0"/>
                    <a:pt x="1722576" y="6257"/>
                    <a:pt x="1733713" y="17394"/>
                  </a:cubicBezTo>
                  <a:cubicBezTo>
                    <a:pt x="1744850" y="28531"/>
                    <a:pt x="1751107" y="43635"/>
                    <a:pt x="1751107" y="59385"/>
                  </a:cubicBezTo>
                  <a:lnTo>
                    <a:pt x="1751107" y="753415"/>
                  </a:lnTo>
                  <a:cubicBezTo>
                    <a:pt x="1751107" y="769165"/>
                    <a:pt x="1744850" y="784269"/>
                    <a:pt x="1733713" y="795406"/>
                  </a:cubicBezTo>
                  <a:cubicBezTo>
                    <a:pt x="1722576" y="806543"/>
                    <a:pt x="1707471" y="812800"/>
                    <a:pt x="1691721" y="812800"/>
                  </a:cubicBezTo>
                  <a:lnTo>
                    <a:pt x="59385" y="812800"/>
                  </a:lnTo>
                  <a:cubicBezTo>
                    <a:pt x="43635" y="812800"/>
                    <a:pt x="28531" y="806543"/>
                    <a:pt x="17394" y="795406"/>
                  </a:cubicBezTo>
                  <a:cubicBezTo>
                    <a:pt x="6257" y="784269"/>
                    <a:pt x="0" y="769165"/>
                    <a:pt x="0" y="753415"/>
                  </a:cubicBezTo>
                  <a:lnTo>
                    <a:pt x="0" y="59385"/>
                  </a:lnTo>
                  <a:cubicBezTo>
                    <a:pt x="0" y="43635"/>
                    <a:pt x="6257" y="28531"/>
                    <a:pt x="17394" y="17394"/>
                  </a:cubicBezTo>
                  <a:cubicBezTo>
                    <a:pt x="28531" y="6257"/>
                    <a:pt x="43635" y="0"/>
                    <a:pt x="59385" y="0"/>
                  </a:cubicBezTo>
                  <a:close/>
                </a:path>
              </a:pathLst>
            </a:custGeom>
            <a:solidFill>
              <a:srgbClr val="000000">
                <a:alpha val="0"/>
              </a:srgbClr>
            </a:solidFill>
            <a:ln w="19050" cap="rnd">
              <a:solidFill>
                <a:srgbClr val="000000"/>
              </a:solidFill>
              <a:prstDash val="solid"/>
              <a:round/>
            </a:ln>
          </p:spPr>
          <p:txBody>
            <a:bodyPr/>
            <a:lstStyle/>
            <a:p>
              <a:endParaRPr lang="en-IN"/>
            </a:p>
          </p:txBody>
        </p:sp>
        <p:sp>
          <p:nvSpPr>
            <p:cNvPr id="22" name="TextBox 22"/>
            <p:cNvSpPr txBox="1"/>
            <p:nvPr/>
          </p:nvSpPr>
          <p:spPr>
            <a:xfrm>
              <a:off x="0" y="-38100"/>
              <a:ext cx="1751107" cy="850900"/>
            </a:xfrm>
            <a:prstGeom prst="rect">
              <a:avLst/>
            </a:prstGeom>
          </p:spPr>
          <p:txBody>
            <a:bodyPr lIns="50800" tIns="50800" rIns="50800" bIns="50800" rtlCol="0" anchor="ctr"/>
            <a:lstStyle/>
            <a:p>
              <a:pPr algn="ctr">
                <a:lnSpc>
                  <a:spcPts val="3483"/>
                </a:lnSpc>
              </a:pPr>
              <a:endParaRPr/>
            </a:p>
          </p:txBody>
        </p:sp>
      </p:grpSp>
      <p:grpSp>
        <p:nvGrpSpPr>
          <p:cNvPr id="23" name="Group 23"/>
          <p:cNvGrpSpPr/>
          <p:nvPr/>
        </p:nvGrpSpPr>
        <p:grpSpPr>
          <a:xfrm>
            <a:off x="655591" y="6760147"/>
            <a:ext cx="6648733" cy="3086100"/>
            <a:chOff x="0" y="0"/>
            <a:chExt cx="1751107" cy="812800"/>
          </a:xfrm>
        </p:grpSpPr>
        <p:sp>
          <p:nvSpPr>
            <p:cNvPr id="24" name="Freeform 24"/>
            <p:cNvSpPr/>
            <p:nvPr/>
          </p:nvSpPr>
          <p:spPr>
            <a:xfrm>
              <a:off x="0" y="0"/>
              <a:ext cx="1751107" cy="812800"/>
            </a:xfrm>
            <a:custGeom>
              <a:avLst/>
              <a:gdLst/>
              <a:ahLst/>
              <a:cxnLst/>
              <a:rect l="l" t="t" r="r" b="b"/>
              <a:pathLst>
                <a:path w="1751107" h="812800">
                  <a:moveTo>
                    <a:pt x="59385" y="0"/>
                  </a:moveTo>
                  <a:lnTo>
                    <a:pt x="1691721" y="0"/>
                  </a:lnTo>
                  <a:cubicBezTo>
                    <a:pt x="1707471" y="0"/>
                    <a:pt x="1722576" y="6257"/>
                    <a:pt x="1733713" y="17394"/>
                  </a:cubicBezTo>
                  <a:cubicBezTo>
                    <a:pt x="1744850" y="28531"/>
                    <a:pt x="1751107" y="43635"/>
                    <a:pt x="1751107" y="59385"/>
                  </a:cubicBezTo>
                  <a:lnTo>
                    <a:pt x="1751107" y="753415"/>
                  </a:lnTo>
                  <a:cubicBezTo>
                    <a:pt x="1751107" y="769165"/>
                    <a:pt x="1744850" y="784269"/>
                    <a:pt x="1733713" y="795406"/>
                  </a:cubicBezTo>
                  <a:cubicBezTo>
                    <a:pt x="1722576" y="806543"/>
                    <a:pt x="1707471" y="812800"/>
                    <a:pt x="1691721" y="812800"/>
                  </a:cubicBezTo>
                  <a:lnTo>
                    <a:pt x="59385" y="812800"/>
                  </a:lnTo>
                  <a:cubicBezTo>
                    <a:pt x="43635" y="812800"/>
                    <a:pt x="28531" y="806543"/>
                    <a:pt x="17394" y="795406"/>
                  </a:cubicBezTo>
                  <a:cubicBezTo>
                    <a:pt x="6257" y="784269"/>
                    <a:pt x="0" y="769165"/>
                    <a:pt x="0" y="753415"/>
                  </a:cubicBezTo>
                  <a:lnTo>
                    <a:pt x="0" y="59385"/>
                  </a:lnTo>
                  <a:cubicBezTo>
                    <a:pt x="0" y="43635"/>
                    <a:pt x="6257" y="28531"/>
                    <a:pt x="17394" y="17394"/>
                  </a:cubicBezTo>
                  <a:cubicBezTo>
                    <a:pt x="28531" y="6257"/>
                    <a:pt x="43635" y="0"/>
                    <a:pt x="59385" y="0"/>
                  </a:cubicBezTo>
                  <a:close/>
                </a:path>
              </a:pathLst>
            </a:custGeom>
            <a:solidFill>
              <a:srgbClr val="000000">
                <a:alpha val="0"/>
              </a:srgbClr>
            </a:solidFill>
            <a:ln w="19050" cap="rnd">
              <a:solidFill>
                <a:srgbClr val="000000"/>
              </a:solidFill>
              <a:prstDash val="solid"/>
              <a:round/>
            </a:ln>
          </p:spPr>
          <p:txBody>
            <a:bodyPr/>
            <a:lstStyle/>
            <a:p>
              <a:endParaRPr lang="en-IN"/>
            </a:p>
          </p:txBody>
        </p:sp>
        <p:sp>
          <p:nvSpPr>
            <p:cNvPr id="25" name="TextBox 25"/>
            <p:cNvSpPr txBox="1"/>
            <p:nvPr/>
          </p:nvSpPr>
          <p:spPr>
            <a:xfrm>
              <a:off x="0" y="-38100"/>
              <a:ext cx="1751107" cy="850900"/>
            </a:xfrm>
            <a:prstGeom prst="rect">
              <a:avLst/>
            </a:prstGeom>
          </p:spPr>
          <p:txBody>
            <a:bodyPr lIns="50800" tIns="50800" rIns="50800" bIns="50800" rtlCol="0" anchor="ctr"/>
            <a:lstStyle/>
            <a:p>
              <a:pPr algn="ctr">
                <a:lnSpc>
                  <a:spcPts val="3483"/>
                </a:lnSpc>
              </a:pPr>
              <a:endParaRPr/>
            </a:p>
          </p:txBody>
        </p:sp>
      </p:grpSp>
      <p:grpSp>
        <p:nvGrpSpPr>
          <p:cNvPr id="26" name="Group 26"/>
          <p:cNvGrpSpPr/>
          <p:nvPr/>
        </p:nvGrpSpPr>
        <p:grpSpPr>
          <a:xfrm>
            <a:off x="7821925" y="2357971"/>
            <a:ext cx="9904970" cy="2884308"/>
            <a:chOff x="0" y="0"/>
            <a:chExt cx="2608716" cy="759653"/>
          </a:xfrm>
        </p:grpSpPr>
        <p:sp>
          <p:nvSpPr>
            <p:cNvPr id="27" name="Freeform 27"/>
            <p:cNvSpPr/>
            <p:nvPr/>
          </p:nvSpPr>
          <p:spPr>
            <a:xfrm>
              <a:off x="0" y="0"/>
              <a:ext cx="2608717" cy="759653"/>
            </a:xfrm>
            <a:custGeom>
              <a:avLst/>
              <a:gdLst/>
              <a:ahLst/>
              <a:cxnLst/>
              <a:rect l="l" t="t" r="r" b="b"/>
              <a:pathLst>
                <a:path w="2608717" h="759653">
                  <a:moveTo>
                    <a:pt x="39863" y="0"/>
                  </a:moveTo>
                  <a:lnTo>
                    <a:pt x="2568854" y="0"/>
                  </a:lnTo>
                  <a:cubicBezTo>
                    <a:pt x="2590869" y="0"/>
                    <a:pt x="2608717" y="17847"/>
                    <a:pt x="2608717" y="39863"/>
                  </a:cubicBezTo>
                  <a:lnTo>
                    <a:pt x="2608717" y="719791"/>
                  </a:lnTo>
                  <a:cubicBezTo>
                    <a:pt x="2608717" y="741806"/>
                    <a:pt x="2590869" y="759653"/>
                    <a:pt x="2568854" y="759653"/>
                  </a:cubicBezTo>
                  <a:lnTo>
                    <a:pt x="39863" y="759653"/>
                  </a:lnTo>
                  <a:cubicBezTo>
                    <a:pt x="17847" y="759653"/>
                    <a:pt x="0" y="741806"/>
                    <a:pt x="0" y="719791"/>
                  </a:cubicBezTo>
                  <a:lnTo>
                    <a:pt x="0" y="39863"/>
                  </a:lnTo>
                  <a:cubicBezTo>
                    <a:pt x="0" y="17847"/>
                    <a:pt x="17847" y="0"/>
                    <a:pt x="39863" y="0"/>
                  </a:cubicBezTo>
                  <a:close/>
                </a:path>
              </a:pathLst>
            </a:custGeom>
            <a:solidFill>
              <a:srgbClr val="000000">
                <a:alpha val="0"/>
              </a:srgbClr>
            </a:solidFill>
            <a:ln w="19050" cap="rnd">
              <a:solidFill>
                <a:srgbClr val="000000"/>
              </a:solidFill>
              <a:prstDash val="solid"/>
              <a:round/>
            </a:ln>
          </p:spPr>
          <p:txBody>
            <a:bodyPr/>
            <a:lstStyle/>
            <a:p>
              <a:endParaRPr lang="en-IN"/>
            </a:p>
          </p:txBody>
        </p:sp>
        <p:sp>
          <p:nvSpPr>
            <p:cNvPr id="28" name="TextBox 28"/>
            <p:cNvSpPr txBox="1"/>
            <p:nvPr/>
          </p:nvSpPr>
          <p:spPr>
            <a:xfrm>
              <a:off x="0" y="-38100"/>
              <a:ext cx="2608716" cy="797753"/>
            </a:xfrm>
            <a:prstGeom prst="rect">
              <a:avLst/>
            </a:prstGeom>
          </p:spPr>
          <p:txBody>
            <a:bodyPr lIns="50800" tIns="50800" rIns="50800" bIns="50800" rtlCol="0" anchor="ctr"/>
            <a:lstStyle/>
            <a:p>
              <a:pPr algn="ctr">
                <a:lnSpc>
                  <a:spcPts val="3483"/>
                </a:lnSpc>
              </a:pPr>
              <a:endParaRPr/>
            </a:p>
          </p:txBody>
        </p:sp>
      </p:grpSp>
      <p:grpSp>
        <p:nvGrpSpPr>
          <p:cNvPr id="29" name="Group 29"/>
          <p:cNvGrpSpPr/>
          <p:nvPr/>
        </p:nvGrpSpPr>
        <p:grpSpPr>
          <a:xfrm>
            <a:off x="7821925" y="5604229"/>
            <a:ext cx="9904970" cy="4086697"/>
            <a:chOff x="0" y="0"/>
            <a:chExt cx="2608716" cy="1076332"/>
          </a:xfrm>
        </p:grpSpPr>
        <p:sp>
          <p:nvSpPr>
            <p:cNvPr id="30" name="Freeform 30"/>
            <p:cNvSpPr/>
            <p:nvPr/>
          </p:nvSpPr>
          <p:spPr>
            <a:xfrm>
              <a:off x="0" y="0"/>
              <a:ext cx="2608717" cy="1076332"/>
            </a:xfrm>
            <a:custGeom>
              <a:avLst/>
              <a:gdLst/>
              <a:ahLst/>
              <a:cxnLst/>
              <a:rect l="l" t="t" r="r" b="b"/>
              <a:pathLst>
                <a:path w="2608717" h="1076332">
                  <a:moveTo>
                    <a:pt x="39863" y="0"/>
                  </a:moveTo>
                  <a:lnTo>
                    <a:pt x="2568854" y="0"/>
                  </a:lnTo>
                  <a:cubicBezTo>
                    <a:pt x="2590869" y="0"/>
                    <a:pt x="2608717" y="17847"/>
                    <a:pt x="2608717" y="39863"/>
                  </a:cubicBezTo>
                  <a:lnTo>
                    <a:pt x="2608717" y="1036469"/>
                  </a:lnTo>
                  <a:cubicBezTo>
                    <a:pt x="2608717" y="1058485"/>
                    <a:pt x="2590869" y="1076332"/>
                    <a:pt x="2568854" y="1076332"/>
                  </a:cubicBezTo>
                  <a:lnTo>
                    <a:pt x="39863" y="1076332"/>
                  </a:lnTo>
                  <a:cubicBezTo>
                    <a:pt x="17847" y="1076332"/>
                    <a:pt x="0" y="1058485"/>
                    <a:pt x="0" y="1036469"/>
                  </a:cubicBezTo>
                  <a:lnTo>
                    <a:pt x="0" y="39863"/>
                  </a:lnTo>
                  <a:cubicBezTo>
                    <a:pt x="0" y="17847"/>
                    <a:pt x="17847" y="0"/>
                    <a:pt x="39863" y="0"/>
                  </a:cubicBezTo>
                  <a:close/>
                </a:path>
              </a:pathLst>
            </a:custGeom>
            <a:solidFill>
              <a:srgbClr val="000000">
                <a:alpha val="0"/>
              </a:srgbClr>
            </a:solidFill>
            <a:ln w="19050" cap="rnd">
              <a:solidFill>
                <a:srgbClr val="000000"/>
              </a:solidFill>
              <a:prstDash val="solid"/>
              <a:round/>
            </a:ln>
          </p:spPr>
          <p:txBody>
            <a:bodyPr/>
            <a:lstStyle/>
            <a:p>
              <a:endParaRPr lang="en-IN"/>
            </a:p>
          </p:txBody>
        </p:sp>
        <p:sp>
          <p:nvSpPr>
            <p:cNvPr id="31" name="TextBox 31"/>
            <p:cNvSpPr txBox="1"/>
            <p:nvPr/>
          </p:nvSpPr>
          <p:spPr>
            <a:xfrm>
              <a:off x="0" y="-38100"/>
              <a:ext cx="2608716" cy="1114432"/>
            </a:xfrm>
            <a:prstGeom prst="rect">
              <a:avLst/>
            </a:prstGeom>
          </p:spPr>
          <p:txBody>
            <a:bodyPr lIns="50800" tIns="50800" rIns="50800" bIns="50800" rtlCol="0" anchor="ctr"/>
            <a:lstStyle/>
            <a:p>
              <a:pPr algn="ctr">
                <a:lnSpc>
                  <a:spcPts val="3483"/>
                </a:lnSpc>
              </a:pPr>
              <a:endParaRPr/>
            </a:p>
          </p:txBody>
        </p:sp>
      </p:grpSp>
      <p:grpSp>
        <p:nvGrpSpPr>
          <p:cNvPr id="32" name="Group 32"/>
          <p:cNvGrpSpPr/>
          <p:nvPr/>
        </p:nvGrpSpPr>
        <p:grpSpPr>
          <a:xfrm>
            <a:off x="1362636" y="2784424"/>
            <a:ext cx="2829924" cy="540995"/>
            <a:chOff x="0" y="0"/>
            <a:chExt cx="745330" cy="142484"/>
          </a:xfrm>
        </p:grpSpPr>
        <p:sp>
          <p:nvSpPr>
            <p:cNvPr id="33" name="Freeform 33"/>
            <p:cNvSpPr/>
            <p:nvPr/>
          </p:nvSpPr>
          <p:spPr>
            <a:xfrm>
              <a:off x="0" y="0"/>
              <a:ext cx="745330" cy="142484"/>
            </a:xfrm>
            <a:custGeom>
              <a:avLst/>
              <a:gdLst/>
              <a:ahLst/>
              <a:cxnLst/>
              <a:rect l="l" t="t" r="r" b="b"/>
              <a:pathLst>
                <a:path w="745330" h="142484">
                  <a:moveTo>
                    <a:pt x="71242" y="0"/>
                  </a:moveTo>
                  <a:lnTo>
                    <a:pt x="674088" y="0"/>
                  </a:lnTo>
                  <a:cubicBezTo>
                    <a:pt x="713434" y="0"/>
                    <a:pt x="745330" y="31896"/>
                    <a:pt x="745330" y="71242"/>
                  </a:cubicBezTo>
                  <a:lnTo>
                    <a:pt x="745330" y="71242"/>
                  </a:lnTo>
                  <a:cubicBezTo>
                    <a:pt x="745330" y="110588"/>
                    <a:pt x="713434" y="142484"/>
                    <a:pt x="674088" y="142484"/>
                  </a:cubicBezTo>
                  <a:lnTo>
                    <a:pt x="71242" y="142484"/>
                  </a:lnTo>
                  <a:cubicBezTo>
                    <a:pt x="31896" y="142484"/>
                    <a:pt x="0" y="110588"/>
                    <a:pt x="0" y="71242"/>
                  </a:cubicBezTo>
                  <a:lnTo>
                    <a:pt x="0" y="71242"/>
                  </a:lnTo>
                  <a:cubicBezTo>
                    <a:pt x="0" y="31896"/>
                    <a:pt x="31896" y="0"/>
                    <a:pt x="71242" y="0"/>
                  </a:cubicBezTo>
                  <a:close/>
                </a:path>
              </a:pathLst>
            </a:custGeom>
            <a:solidFill>
              <a:srgbClr val="58B4E0"/>
            </a:solidFill>
          </p:spPr>
          <p:txBody>
            <a:bodyPr/>
            <a:lstStyle/>
            <a:p>
              <a:endParaRPr lang="en-IN"/>
            </a:p>
          </p:txBody>
        </p:sp>
        <p:sp>
          <p:nvSpPr>
            <p:cNvPr id="34" name="TextBox 34"/>
            <p:cNvSpPr txBox="1"/>
            <p:nvPr/>
          </p:nvSpPr>
          <p:spPr>
            <a:xfrm>
              <a:off x="0" y="-38100"/>
              <a:ext cx="745330" cy="180584"/>
            </a:xfrm>
            <a:prstGeom prst="rect">
              <a:avLst/>
            </a:prstGeom>
          </p:spPr>
          <p:txBody>
            <a:bodyPr lIns="50800" tIns="50800" rIns="50800" bIns="50800" rtlCol="0" anchor="ctr"/>
            <a:lstStyle/>
            <a:p>
              <a:pPr algn="ctr">
                <a:lnSpc>
                  <a:spcPts val="3483"/>
                </a:lnSpc>
              </a:pPr>
              <a:endParaRPr/>
            </a:p>
          </p:txBody>
        </p:sp>
      </p:grpSp>
      <p:sp>
        <p:nvSpPr>
          <p:cNvPr id="35" name="TextBox 35"/>
          <p:cNvSpPr txBox="1"/>
          <p:nvPr/>
        </p:nvSpPr>
        <p:spPr>
          <a:xfrm>
            <a:off x="2571689" y="414316"/>
            <a:ext cx="13144622" cy="1123993"/>
          </a:xfrm>
          <a:prstGeom prst="rect">
            <a:avLst/>
          </a:prstGeom>
        </p:spPr>
        <p:txBody>
          <a:bodyPr lIns="0" tIns="0" rIns="0" bIns="0" rtlCol="0" anchor="t">
            <a:spAutoFit/>
          </a:bodyPr>
          <a:lstStyle/>
          <a:p>
            <a:pPr algn="ctr">
              <a:lnSpc>
                <a:spcPts val="9284"/>
              </a:lnSpc>
            </a:pPr>
            <a:r>
              <a:rPr lang="en-US" sz="6727" b="1" spc="659">
                <a:solidFill>
                  <a:srgbClr val="000000"/>
                </a:solidFill>
                <a:latin typeface="Oswald Bold"/>
                <a:ea typeface="Oswald Bold"/>
                <a:cs typeface="Oswald Bold"/>
                <a:sym typeface="Oswald Bold"/>
              </a:rPr>
              <a:t>PERSONAS AND SCENARIOS</a:t>
            </a:r>
          </a:p>
        </p:txBody>
      </p:sp>
      <p:sp>
        <p:nvSpPr>
          <p:cNvPr id="36" name="TextBox 36"/>
          <p:cNvSpPr txBox="1"/>
          <p:nvPr/>
        </p:nvSpPr>
        <p:spPr>
          <a:xfrm>
            <a:off x="0" y="2156179"/>
            <a:ext cx="6412566" cy="409575"/>
          </a:xfrm>
          <a:prstGeom prst="rect">
            <a:avLst/>
          </a:prstGeom>
        </p:spPr>
        <p:txBody>
          <a:bodyPr lIns="0" tIns="0" rIns="0" bIns="0" rtlCol="0" anchor="t">
            <a:spAutoFit/>
          </a:bodyPr>
          <a:lstStyle/>
          <a:p>
            <a:pPr algn="ctr">
              <a:lnSpc>
                <a:spcPts val="3296"/>
              </a:lnSpc>
              <a:spcBef>
                <a:spcPct val="0"/>
              </a:spcBef>
            </a:pPr>
            <a:r>
              <a:rPr lang="en-US" sz="2747" b="1">
                <a:solidFill>
                  <a:srgbClr val="FFFFFF"/>
                </a:solidFill>
                <a:latin typeface="Montserrat Bold"/>
                <a:ea typeface="Montserrat Bold"/>
                <a:cs typeface="Montserrat Bold"/>
                <a:sym typeface="Montserrat Bold"/>
              </a:rPr>
              <a:t>SHUBHAM YADAV</a:t>
            </a:r>
            <a:r>
              <a:rPr lang="en-US" sz="2747">
                <a:solidFill>
                  <a:srgbClr val="FFFFFF"/>
                </a:solidFill>
                <a:latin typeface="Montserrat"/>
                <a:ea typeface="Montserrat"/>
                <a:cs typeface="Montserrat"/>
                <a:sym typeface="Montserrat"/>
              </a:rPr>
              <a:t>-FITFREAK USER</a:t>
            </a:r>
          </a:p>
        </p:txBody>
      </p:sp>
      <p:grpSp>
        <p:nvGrpSpPr>
          <p:cNvPr id="37" name="Group 37"/>
          <p:cNvGrpSpPr/>
          <p:nvPr/>
        </p:nvGrpSpPr>
        <p:grpSpPr>
          <a:xfrm>
            <a:off x="1362636" y="6489649"/>
            <a:ext cx="2829924" cy="540995"/>
            <a:chOff x="0" y="0"/>
            <a:chExt cx="745330" cy="142484"/>
          </a:xfrm>
        </p:grpSpPr>
        <p:sp>
          <p:nvSpPr>
            <p:cNvPr id="38" name="Freeform 38"/>
            <p:cNvSpPr/>
            <p:nvPr/>
          </p:nvSpPr>
          <p:spPr>
            <a:xfrm>
              <a:off x="0" y="0"/>
              <a:ext cx="745330" cy="142484"/>
            </a:xfrm>
            <a:custGeom>
              <a:avLst/>
              <a:gdLst/>
              <a:ahLst/>
              <a:cxnLst/>
              <a:rect l="l" t="t" r="r" b="b"/>
              <a:pathLst>
                <a:path w="745330" h="142484">
                  <a:moveTo>
                    <a:pt x="71242" y="0"/>
                  </a:moveTo>
                  <a:lnTo>
                    <a:pt x="674088" y="0"/>
                  </a:lnTo>
                  <a:cubicBezTo>
                    <a:pt x="713434" y="0"/>
                    <a:pt x="745330" y="31896"/>
                    <a:pt x="745330" y="71242"/>
                  </a:cubicBezTo>
                  <a:lnTo>
                    <a:pt x="745330" y="71242"/>
                  </a:lnTo>
                  <a:cubicBezTo>
                    <a:pt x="745330" y="110588"/>
                    <a:pt x="713434" y="142484"/>
                    <a:pt x="674088" y="142484"/>
                  </a:cubicBezTo>
                  <a:lnTo>
                    <a:pt x="71242" y="142484"/>
                  </a:lnTo>
                  <a:cubicBezTo>
                    <a:pt x="31896" y="142484"/>
                    <a:pt x="0" y="110588"/>
                    <a:pt x="0" y="71242"/>
                  </a:cubicBezTo>
                  <a:lnTo>
                    <a:pt x="0" y="71242"/>
                  </a:lnTo>
                  <a:cubicBezTo>
                    <a:pt x="0" y="31896"/>
                    <a:pt x="31896" y="0"/>
                    <a:pt x="71242" y="0"/>
                  </a:cubicBezTo>
                  <a:close/>
                </a:path>
              </a:pathLst>
            </a:custGeom>
            <a:solidFill>
              <a:srgbClr val="58B4E0"/>
            </a:solidFill>
          </p:spPr>
          <p:txBody>
            <a:bodyPr/>
            <a:lstStyle/>
            <a:p>
              <a:endParaRPr lang="en-IN"/>
            </a:p>
          </p:txBody>
        </p:sp>
        <p:sp>
          <p:nvSpPr>
            <p:cNvPr id="39" name="TextBox 39"/>
            <p:cNvSpPr txBox="1"/>
            <p:nvPr/>
          </p:nvSpPr>
          <p:spPr>
            <a:xfrm>
              <a:off x="0" y="-38100"/>
              <a:ext cx="745330" cy="180584"/>
            </a:xfrm>
            <a:prstGeom prst="rect">
              <a:avLst/>
            </a:prstGeom>
          </p:spPr>
          <p:txBody>
            <a:bodyPr lIns="50800" tIns="50800" rIns="50800" bIns="50800" rtlCol="0" anchor="ctr"/>
            <a:lstStyle/>
            <a:p>
              <a:pPr algn="ctr">
                <a:lnSpc>
                  <a:spcPts val="3483"/>
                </a:lnSpc>
              </a:pPr>
              <a:endParaRPr/>
            </a:p>
          </p:txBody>
        </p:sp>
      </p:grpSp>
      <p:grpSp>
        <p:nvGrpSpPr>
          <p:cNvPr id="40" name="Group 40"/>
          <p:cNvGrpSpPr/>
          <p:nvPr/>
        </p:nvGrpSpPr>
        <p:grpSpPr>
          <a:xfrm>
            <a:off x="8662569" y="2090469"/>
            <a:ext cx="2829924" cy="540995"/>
            <a:chOff x="0" y="0"/>
            <a:chExt cx="745330" cy="142484"/>
          </a:xfrm>
        </p:grpSpPr>
        <p:sp>
          <p:nvSpPr>
            <p:cNvPr id="41" name="Freeform 41"/>
            <p:cNvSpPr/>
            <p:nvPr/>
          </p:nvSpPr>
          <p:spPr>
            <a:xfrm>
              <a:off x="0" y="0"/>
              <a:ext cx="745330" cy="142484"/>
            </a:xfrm>
            <a:custGeom>
              <a:avLst/>
              <a:gdLst/>
              <a:ahLst/>
              <a:cxnLst/>
              <a:rect l="l" t="t" r="r" b="b"/>
              <a:pathLst>
                <a:path w="745330" h="142484">
                  <a:moveTo>
                    <a:pt x="71242" y="0"/>
                  </a:moveTo>
                  <a:lnTo>
                    <a:pt x="674088" y="0"/>
                  </a:lnTo>
                  <a:cubicBezTo>
                    <a:pt x="713434" y="0"/>
                    <a:pt x="745330" y="31896"/>
                    <a:pt x="745330" y="71242"/>
                  </a:cubicBezTo>
                  <a:lnTo>
                    <a:pt x="745330" y="71242"/>
                  </a:lnTo>
                  <a:cubicBezTo>
                    <a:pt x="745330" y="110588"/>
                    <a:pt x="713434" y="142484"/>
                    <a:pt x="674088" y="142484"/>
                  </a:cubicBezTo>
                  <a:lnTo>
                    <a:pt x="71242" y="142484"/>
                  </a:lnTo>
                  <a:cubicBezTo>
                    <a:pt x="31896" y="142484"/>
                    <a:pt x="0" y="110588"/>
                    <a:pt x="0" y="71242"/>
                  </a:cubicBezTo>
                  <a:lnTo>
                    <a:pt x="0" y="71242"/>
                  </a:lnTo>
                  <a:cubicBezTo>
                    <a:pt x="0" y="31896"/>
                    <a:pt x="31896" y="0"/>
                    <a:pt x="71242" y="0"/>
                  </a:cubicBezTo>
                  <a:close/>
                </a:path>
              </a:pathLst>
            </a:custGeom>
            <a:solidFill>
              <a:srgbClr val="58B4E0"/>
            </a:solidFill>
          </p:spPr>
          <p:txBody>
            <a:bodyPr/>
            <a:lstStyle/>
            <a:p>
              <a:endParaRPr lang="en-IN"/>
            </a:p>
          </p:txBody>
        </p:sp>
        <p:sp>
          <p:nvSpPr>
            <p:cNvPr id="42" name="TextBox 42"/>
            <p:cNvSpPr txBox="1"/>
            <p:nvPr/>
          </p:nvSpPr>
          <p:spPr>
            <a:xfrm>
              <a:off x="0" y="-38100"/>
              <a:ext cx="745330" cy="180584"/>
            </a:xfrm>
            <a:prstGeom prst="rect">
              <a:avLst/>
            </a:prstGeom>
          </p:spPr>
          <p:txBody>
            <a:bodyPr lIns="50800" tIns="50800" rIns="50800" bIns="50800" rtlCol="0" anchor="ctr"/>
            <a:lstStyle/>
            <a:p>
              <a:pPr algn="ctr">
                <a:lnSpc>
                  <a:spcPts val="3483"/>
                </a:lnSpc>
              </a:pPr>
              <a:endParaRPr/>
            </a:p>
          </p:txBody>
        </p:sp>
      </p:grpSp>
      <p:grpSp>
        <p:nvGrpSpPr>
          <p:cNvPr id="43" name="Group 43"/>
          <p:cNvGrpSpPr/>
          <p:nvPr/>
        </p:nvGrpSpPr>
        <p:grpSpPr>
          <a:xfrm>
            <a:off x="8662569" y="5333732"/>
            <a:ext cx="2829924" cy="540995"/>
            <a:chOff x="0" y="0"/>
            <a:chExt cx="745330" cy="142484"/>
          </a:xfrm>
        </p:grpSpPr>
        <p:sp>
          <p:nvSpPr>
            <p:cNvPr id="44" name="Freeform 44"/>
            <p:cNvSpPr/>
            <p:nvPr/>
          </p:nvSpPr>
          <p:spPr>
            <a:xfrm>
              <a:off x="0" y="0"/>
              <a:ext cx="745330" cy="142484"/>
            </a:xfrm>
            <a:custGeom>
              <a:avLst/>
              <a:gdLst/>
              <a:ahLst/>
              <a:cxnLst/>
              <a:rect l="l" t="t" r="r" b="b"/>
              <a:pathLst>
                <a:path w="745330" h="142484">
                  <a:moveTo>
                    <a:pt x="71242" y="0"/>
                  </a:moveTo>
                  <a:lnTo>
                    <a:pt x="674088" y="0"/>
                  </a:lnTo>
                  <a:cubicBezTo>
                    <a:pt x="713434" y="0"/>
                    <a:pt x="745330" y="31896"/>
                    <a:pt x="745330" y="71242"/>
                  </a:cubicBezTo>
                  <a:lnTo>
                    <a:pt x="745330" y="71242"/>
                  </a:lnTo>
                  <a:cubicBezTo>
                    <a:pt x="745330" y="110588"/>
                    <a:pt x="713434" y="142484"/>
                    <a:pt x="674088" y="142484"/>
                  </a:cubicBezTo>
                  <a:lnTo>
                    <a:pt x="71242" y="142484"/>
                  </a:lnTo>
                  <a:cubicBezTo>
                    <a:pt x="31896" y="142484"/>
                    <a:pt x="0" y="110588"/>
                    <a:pt x="0" y="71242"/>
                  </a:cubicBezTo>
                  <a:lnTo>
                    <a:pt x="0" y="71242"/>
                  </a:lnTo>
                  <a:cubicBezTo>
                    <a:pt x="0" y="31896"/>
                    <a:pt x="31896" y="0"/>
                    <a:pt x="71242" y="0"/>
                  </a:cubicBezTo>
                  <a:close/>
                </a:path>
              </a:pathLst>
            </a:custGeom>
            <a:solidFill>
              <a:srgbClr val="58B4E0"/>
            </a:solidFill>
          </p:spPr>
          <p:txBody>
            <a:bodyPr/>
            <a:lstStyle/>
            <a:p>
              <a:endParaRPr lang="en-IN"/>
            </a:p>
          </p:txBody>
        </p:sp>
        <p:sp>
          <p:nvSpPr>
            <p:cNvPr id="45" name="TextBox 45"/>
            <p:cNvSpPr txBox="1"/>
            <p:nvPr/>
          </p:nvSpPr>
          <p:spPr>
            <a:xfrm>
              <a:off x="0" y="-38100"/>
              <a:ext cx="745330" cy="180584"/>
            </a:xfrm>
            <a:prstGeom prst="rect">
              <a:avLst/>
            </a:prstGeom>
          </p:spPr>
          <p:txBody>
            <a:bodyPr lIns="50800" tIns="50800" rIns="50800" bIns="50800" rtlCol="0" anchor="ctr"/>
            <a:lstStyle/>
            <a:p>
              <a:pPr algn="ctr">
                <a:lnSpc>
                  <a:spcPts val="3483"/>
                </a:lnSpc>
              </a:pPr>
              <a:endParaRPr/>
            </a:p>
          </p:txBody>
        </p:sp>
      </p:grpSp>
      <p:sp>
        <p:nvSpPr>
          <p:cNvPr id="46" name="TextBox 46"/>
          <p:cNvSpPr txBox="1"/>
          <p:nvPr/>
        </p:nvSpPr>
        <p:spPr>
          <a:xfrm>
            <a:off x="173663" y="2882986"/>
            <a:ext cx="5383866" cy="343871"/>
          </a:xfrm>
          <a:prstGeom prst="rect">
            <a:avLst/>
          </a:prstGeom>
        </p:spPr>
        <p:txBody>
          <a:bodyPr lIns="0" tIns="0" rIns="0" bIns="0" rtlCol="0" anchor="t">
            <a:spAutoFit/>
          </a:bodyPr>
          <a:lstStyle/>
          <a:p>
            <a:pPr algn="ctr">
              <a:lnSpc>
                <a:spcPts val="2767"/>
              </a:lnSpc>
              <a:spcBef>
                <a:spcPct val="0"/>
              </a:spcBef>
            </a:pPr>
            <a:r>
              <a:rPr lang="en-US" sz="2306">
                <a:solidFill>
                  <a:srgbClr val="FFFFFF"/>
                </a:solidFill>
                <a:latin typeface="Montserrat"/>
                <a:ea typeface="Montserrat"/>
                <a:cs typeface="Montserrat"/>
                <a:sym typeface="Montserrat"/>
              </a:rPr>
              <a:t>BACKGROUND</a:t>
            </a:r>
          </a:p>
        </p:txBody>
      </p:sp>
      <p:sp>
        <p:nvSpPr>
          <p:cNvPr id="47" name="TextBox 47"/>
          <p:cNvSpPr txBox="1"/>
          <p:nvPr/>
        </p:nvSpPr>
        <p:spPr>
          <a:xfrm>
            <a:off x="513109" y="6617272"/>
            <a:ext cx="4528977" cy="298794"/>
          </a:xfrm>
          <a:prstGeom prst="rect">
            <a:avLst/>
          </a:prstGeom>
        </p:spPr>
        <p:txBody>
          <a:bodyPr lIns="0" tIns="0" rIns="0" bIns="0" rtlCol="0" anchor="t">
            <a:spAutoFit/>
          </a:bodyPr>
          <a:lstStyle/>
          <a:p>
            <a:pPr algn="ctr">
              <a:lnSpc>
                <a:spcPts val="2328"/>
              </a:lnSpc>
              <a:spcBef>
                <a:spcPct val="0"/>
              </a:spcBef>
            </a:pPr>
            <a:r>
              <a:rPr lang="en-US" sz="1940">
                <a:solidFill>
                  <a:srgbClr val="FFFFFF"/>
                </a:solidFill>
                <a:latin typeface="Montserrat"/>
                <a:ea typeface="Montserrat"/>
                <a:cs typeface="Montserrat"/>
                <a:sym typeface="Montserrat"/>
              </a:rPr>
              <a:t>CHALLENGES FACED</a:t>
            </a:r>
          </a:p>
        </p:txBody>
      </p:sp>
      <p:sp>
        <p:nvSpPr>
          <p:cNvPr id="48" name="TextBox 48"/>
          <p:cNvSpPr txBox="1"/>
          <p:nvPr/>
        </p:nvSpPr>
        <p:spPr>
          <a:xfrm>
            <a:off x="7304324" y="2187754"/>
            <a:ext cx="5423869" cy="346426"/>
          </a:xfrm>
          <a:prstGeom prst="rect">
            <a:avLst/>
          </a:prstGeom>
        </p:spPr>
        <p:txBody>
          <a:bodyPr lIns="0" tIns="0" rIns="0" bIns="0" rtlCol="0" anchor="t">
            <a:spAutoFit/>
          </a:bodyPr>
          <a:lstStyle/>
          <a:p>
            <a:pPr algn="ctr">
              <a:lnSpc>
                <a:spcPts val="2788"/>
              </a:lnSpc>
              <a:spcBef>
                <a:spcPct val="0"/>
              </a:spcBef>
            </a:pPr>
            <a:r>
              <a:rPr lang="en-US" sz="2323">
                <a:solidFill>
                  <a:srgbClr val="FFFFFF"/>
                </a:solidFill>
                <a:latin typeface="Montserrat"/>
                <a:ea typeface="Montserrat"/>
                <a:cs typeface="Montserrat"/>
                <a:sym typeface="Montserrat"/>
              </a:rPr>
              <a:t>DOUBTS/FEAR</a:t>
            </a:r>
          </a:p>
        </p:txBody>
      </p:sp>
      <p:sp>
        <p:nvSpPr>
          <p:cNvPr id="49" name="TextBox 49"/>
          <p:cNvSpPr txBox="1"/>
          <p:nvPr/>
        </p:nvSpPr>
        <p:spPr>
          <a:xfrm>
            <a:off x="7350541" y="5431016"/>
            <a:ext cx="5423869" cy="346426"/>
          </a:xfrm>
          <a:prstGeom prst="rect">
            <a:avLst/>
          </a:prstGeom>
        </p:spPr>
        <p:txBody>
          <a:bodyPr lIns="0" tIns="0" rIns="0" bIns="0" rtlCol="0" anchor="t">
            <a:spAutoFit/>
          </a:bodyPr>
          <a:lstStyle/>
          <a:p>
            <a:pPr algn="ctr">
              <a:lnSpc>
                <a:spcPts val="2788"/>
              </a:lnSpc>
              <a:spcBef>
                <a:spcPct val="0"/>
              </a:spcBef>
            </a:pPr>
            <a:r>
              <a:rPr lang="en-US" sz="2323">
                <a:solidFill>
                  <a:srgbClr val="FFFFFF"/>
                </a:solidFill>
                <a:latin typeface="Montserrat"/>
                <a:ea typeface="Montserrat"/>
                <a:cs typeface="Montserrat"/>
                <a:sym typeface="Montserrat"/>
              </a:rPr>
              <a:t>ASPIRATIONS</a:t>
            </a:r>
          </a:p>
        </p:txBody>
      </p:sp>
      <p:sp>
        <p:nvSpPr>
          <p:cNvPr id="50" name="TextBox 50"/>
          <p:cNvSpPr txBox="1"/>
          <p:nvPr/>
        </p:nvSpPr>
        <p:spPr>
          <a:xfrm>
            <a:off x="-370212" y="3830244"/>
            <a:ext cx="20339417" cy="1392934"/>
          </a:xfrm>
          <a:prstGeom prst="rect">
            <a:avLst/>
          </a:prstGeom>
        </p:spPr>
        <p:txBody>
          <a:bodyPr lIns="0" tIns="0" rIns="0" bIns="0" rtlCol="0" anchor="t">
            <a:spAutoFit/>
          </a:bodyPr>
          <a:lstStyle/>
          <a:p>
            <a:pPr algn="ctr">
              <a:lnSpc>
                <a:spcPts val="11362"/>
              </a:lnSpc>
            </a:pPr>
            <a:endParaRPr/>
          </a:p>
        </p:txBody>
      </p:sp>
      <p:sp>
        <p:nvSpPr>
          <p:cNvPr id="51" name="TextBox 51"/>
          <p:cNvSpPr txBox="1"/>
          <p:nvPr/>
        </p:nvSpPr>
        <p:spPr>
          <a:xfrm>
            <a:off x="837594" y="3469658"/>
            <a:ext cx="6009082" cy="1892332"/>
          </a:xfrm>
          <a:prstGeom prst="rect">
            <a:avLst/>
          </a:prstGeom>
        </p:spPr>
        <p:txBody>
          <a:bodyPr lIns="0" tIns="0" rIns="0" bIns="0" rtlCol="0" anchor="t">
            <a:spAutoFit/>
          </a:bodyPr>
          <a:lstStyle/>
          <a:p>
            <a:pPr marL="479479" lvl="1" indent="-239740" algn="l">
              <a:lnSpc>
                <a:spcPts val="3064"/>
              </a:lnSpc>
              <a:buFont typeface="Arial"/>
              <a:buChar char="•"/>
            </a:pPr>
            <a:r>
              <a:rPr lang="en-US" sz="2220" spc="217">
                <a:solidFill>
                  <a:srgbClr val="000000"/>
                </a:solidFill>
                <a:latin typeface="Montserrat"/>
                <a:ea typeface="Montserrat"/>
                <a:cs typeface="Montserrat"/>
                <a:sym typeface="Montserrat"/>
              </a:rPr>
              <a:t>Graduated in computer science</a:t>
            </a:r>
          </a:p>
          <a:p>
            <a:pPr marL="479479" lvl="1" indent="-239740" algn="l">
              <a:lnSpc>
                <a:spcPts val="3064"/>
              </a:lnSpc>
              <a:buFont typeface="Arial"/>
              <a:buChar char="•"/>
            </a:pPr>
            <a:r>
              <a:rPr lang="en-US" sz="2220" spc="217">
                <a:solidFill>
                  <a:srgbClr val="000000"/>
                </a:solidFill>
                <a:latin typeface="Montserrat"/>
                <a:ea typeface="Montserrat"/>
                <a:cs typeface="Montserrat"/>
                <a:sym typeface="Montserrat"/>
              </a:rPr>
              <a:t>One sibling</a:t>
            </a:r>
          </a:p>
          <a:p>
            <a:pPr marL="479479" lvl="1" indent="-239740" algn="l">
              <a:lnSpc>
                <a:spcPts val="3064"/>
              </a:lnSpc>
              <a:buFont typeface="Arial"/>
              <a:buChar char="•"/>
            </a:pPr>
            <a:r>
              <a:rPr lang="en-US" sz="2220" spc="217">
                <a:solidFill>
                  <a:srgbClr val="000000"/>
                </a:solidFill>
                <a:latin typeface="Montserrat"/>
                <a:ea typeface="Montserrat"/>
                <a:cs typeface="Montserrat"/>
                <a:sym typeface="Montserrat"/>
              </a:rPr>
              <a:t>Working in an edtech company</a:t>
            </a:r>
          </a:p>
          <a:p>
            <a:pPr marL="479479" lvl="1" indent="-239740" algn="l">
              <a:lnSpc>
                <a:spcPts val="3064"/>
              </a:lnSpc>
              <a:buFont typeface="Arial"/>
              <a:buChar char="•"/>
            </a:pPr>
            <a:r>
              <a:rPr lang="en-US" sz="2220" spc="217">
                <a:solidFill>
                  <a:srgbClr val="000000"/>
                </a:solidFill>
                <a:latin typeface="Montserrat"/>
                <a:ea typeface="Montserrat"/>
                <a:cs typeface="Montserrat"/>
                <a:sym typeface="Montserrat"/>
              </a:rPr>
              <a:t>Suffers from back pain</a:t>
            </a:r>
          </a:p>
          <a:p>
            <a:pPr algn="r">
              <a:lnSpc>
                <a:spcPts val="3064"/>
              </a:lnSpc>
            </a:pPr>
            <a:endParaRPr lang="en-US" sz="2220" spc="217">
              <a:solidFill>
                <a:srgbClr val="000000"/>
              </a:solidFill>
              <a:latin typeface="Montserrat"/>
              <a:ea typeface="Montserrat"/>
              <a:cs typeface="Montserrat"/>
              <a:sym typeface="Montserrat"/>
            </a:endParaRPr>
          </a:p>
        </p:txBody>
      </p:sp>
      <p:sp>
        <p:nvSpPr>
          <p:cNvPr id="52" name="TextBox 52"/>
          <p:cNvSpPr txBox="1"/>
          <p:nvPr/>
        </p:nvSpPr>
        <p:spPr>
          <a:xfrm>
            <a:off x="975416" y="7240194"/>
            <a:ext cx="6009082" cy="2654332"/>
          </a:xfrm>
          <a:prstGeom prst="rect">
            <a:avLst/>
          </a:prstGeom>
        </p:spPr>
        <p:txBody>
          <a:bodyPr lIns="0" tIns="0" rIns="0" bIns="0" rtlCol="0" anchor="t">
            <a:spAutoFit/>
          </a:bodyPr>
          <a:lstStyle/>
          <a:p>
            <a:pPr marL="479479" lvl="1" indent="-239740" algn="l">
              <a:lnSpc>
                <a:spcPts val="3064"/>
              </a:lnSpc>
              <a:buFont typeface="Arial"/>
              <a:buChar char="•"/>
            </a:pPr>
            <a:r>
              <a:rPr lang="en-US" sz="2220" spc="217">
                <a:solidFill>
                  <a:srgbClr val="000000"/>
                </a:solidFill>
                <a:latin typeface="Montserrat"/>
                <a:ea typeface="Montserrat"/>
                <a:cs typeface="Montserrat"/>
                <a:sym typeface="Montserrat"/>
              </a:rPr>
              <a:t>Needed a good fitness club</a:t>
            </a:r>
          </a:p>
          <a:p>
            <a:pPr marL="479479" lvl="1" indent="-239740" algn="l">
              <a:lnSpc>
                <a:spcPts val="3064"/>
              </a:lnSpc>
              <a:buFont typeface="Arial"/>
              <a:buChar char="•"/>
            </a:pPr>
            <a:r>
              <a:rPr lang="en-US" sz="2220" spc="217">
                <a:solidFill>
                  <a:srgbClr val="000000"/>
                </a:solidFill>
                <a:latin typeface="Montserrat"/>
                <a:ea typeface="Montserrat"/>
                <a:cs typeface="Montserrat"/>
                <a:sym typeface="Montserrat"/>
              </a:rPr>
              <a:t>Wanted to communicate with other people</a:t>
            </a:r>
          </a:p>
          <a:p>
            <a:pPr marL="479479" lvl="1" indent="-239740" algn="l">
              <a:lnSpc>
                <a:spcPts val="3064"/>
              </a:lnSpc>
              <a:buFont typeface="Arial"/>
              <a:buChar char="•"/>
            </a:pPr>
            <a:r>
              <a:rPr lang="en-US" sz="2220" spc="217">
                <a:solidFill>
                  <a:srgbClr val="000000"/>
                </a:solidFill>
                <a:latin typeface="Montserrat"/>
                <a:ea typeface="Montserrat"/>
                <a:cs typeface="Montserrat"/>
                <a:sym typeface="Montserrat"/>
              </a:rPr>
              <a:t>Wanted a yoga and gym mixed club</a:t>
            </a:r>
          </a:p>
          <a:p>
            <a:pPr marL="479479" lvl="1" indent="-239740" algn="l">
              <a:lnSpc>
                <a:spcPts val="3064"/>
              </a:lnSpc>
              <a:buFont typeface="Arial"/>
              <a:buChar char="•"/>
            </a:pPr>
            <a:r>
              <a:rPr lang="en-US" sz="2220" spc="217">
                <a:solidFill>
                  <a:srgbClr val="000000"/>
                </a:solidFill>
                <a:latin typeface="Montserrat"/>
                <a:ea typeface="Montserrat"/>
                <a:cs typeface="Montserrat"/>
                <a:sym typeface="Montserrat"/>
              </a:rPr>
              <a:t>Wanted personalised trainer</a:t>
            </a:r>
          </a:p>
          <a:p>
            <a:pPr algn="r">
              <a:lnSpc>
                <a:spcPts val="3064"/>
              </a:lnSpc>
            </a:pPr>
            <a:endParaRPr lang="en-US" sz="2220" spc="217">
              <a:solidFill>
                <a:srgbClr val="000000"/>
              </a:solidFill>
              <a:latin typeface="Montserrat"/>
              <a:ea typeface="Montserrat"/>
              <a:cs typeface="Montserrat"/>
              <a:sym typeface="Montserrat"/>
            </a:endParaRPr>
          </a:p>
        </p:txBody>
      </p:sp>
      <p:sp>
        <p:nvSpPr>
          <p:cNvPr id="53" name="TextBox 53"/>
          <p:cNvSpPr txBox="1"/>
          <p:nvPr/>
        </p:nvSpPr>
        <p:spPr>
          <a:xfrm>
            <a:off x="8323499" y="2889672"/>
            <a:ext cx="8102130" cy="1511332"/>
          </a:xfrm>
          <a:prstGeom prst="rect">
            <a:avLst/>
          </a:prstGeom>
        </p:spPr>
        <p:txBody>
          <a:bodyPr lIns="0" tIns="0" rIns="0" bIns="0" rtlCol="0" anchor="t">
            <a:spAutoFit/>
          </a:bodyPr>
          <a:lstStyle/>
          <a:p>
            <a:pPr marL="479479" lvl="1" indent="-239740" algn="just">
              <a:lnSpc>
                <a:spcPts val="3064"/>
              </a:lnSpc>
              <a:buFont typeface="Arial"/>
              <a:buChar char="•"/>
            </a:pPr>
            <a:r>
              <a:rPr lang="en-US" sz="2220" spc="217">
                <a:solidFill>
                  <a:srgbClr val="000000"/>
                </a:solidFill>
                <a:latin typeface="Montserrat"/>
                <a:ea typeface="Montserrat"/>
                <a:cs typeface="Montserrat"/>
                <a:sym typeface="Montserrat"/>
              </a:rPr>
              <a:t>He wasn’t very confident with his physique.</a:t>
            </a:r>
          </a:p>
          <a:p>
            <a:pPr marL="479479" lvl="1" indent="-239740" algn="just">
              <a:lnSpc>
                <a:spcPts val="3064"/>
              </a:lnSpc>
              <a:buFont typeface="Arial"/>
              <a:buChar char="•"/>
            </a:pPr>
            <a:r>
              <a:rPr lang="en-US" sz="2220" spc="217">
                <a:solidFill>
                  <a:srgbClr val="000000"/>
                </a:solidFill>
                <a:latin typeface="Montserrat"/>
                <a:ea typeface="Montserrat"/>
                <a:cs typeface="Montserrat"/>
                <a:sym typeface="Montserrat"/>
              </a:rPr>
              <a:t>Not very good with talking people.</a:t>
            </a:r>
          </a:p>
          <a:p>
            <a:pPr marL="479479" lvl="1" indent="-239740" algn="just">
              <a:lnSpc>
                <a:spcPts val="3064"/>
              </a:lnSpc>
              <a:buFont typeface="Arial"/>
              <a:buChar char="•"/>
            </a:pPr>
            <a:r>
              <a:rPr lang="en-US" sz="2220" spc="217">
                <a:solidFill>
                  <a:srgbClr val="000000"/>
                </a:solidFill>
                <a:latin typeface="Montserrat"/>
                <a:ea typeface="Montserrat"/>
                <a:cs typeface="Montserrat"/>
                <a:sym typeface="Montserrat"/>
              </a:rPr>
              <a:t>got very fat.</a:t>
            </a:r>
          </a:p>
          <a:p>
            <a:pPr marL="479479" lvl="1" indent="-239740" algn="just">
              <a:lnSpc>
                <a:spcPts val="3064"/>
              </a:lnSpc>
              <a:buFont typeface="Arial"/>
              <a:buChar char="•"/>
            </a:pPr>
            <a:r>
              <a:rPr lang="en-US" sz="2220" spc="217">
                <a:solidFill>
                  <a:srgbClr val="000000"/>
                </a:solidFill>
                <a:latin typeface="Montserrat"/>
                <a:ea typeface="Montserrat"/>
                <a:cs typeface="Montserrat"/>
                <a:sym typeface="Montserrat"/>
              </a:rPr>
              <a:t>feared that he might be body shamed</a:t>
            </a:r>
          </a:p>
        </p:txBody>
      </p:sp>
      <p:sp>
        <p:nvSpPr>
          <p:cNvPr id="54" name="TextBox 54"/>
          <p:cNvSpPr txBox="1"/>
          <p:nvPr/>
        </p:nvSpPr>
        <p:spPr>
          <a:xfrm>
            <a:off x="8323499" y="6227152"/>
            <a:ext cx="8102130" cy="2273332"/>
          </a:xfrm>
          <a:prstGeom prst="rect">
            <a:avLst/>
          </a:prstGeom>
        </p:spPr>
        <p:txBody>
          <a:bodyPr lIns="0" tIns="0" rIns="0" bIns="0" rtlCol="0" anchor="t">
            <a:spAutoFit/>
          </a:bodyPr>
          <a:lstStyle/>
          <a:p>
            <a:pPr marL="479479" lvl="1" indent="-239740" algn="just">
              <a:lnSpc>
                <a:spcPts val="3064"/>
              </a:lnSpc>
              <a:buFont typeface="Arial"/>
              <a:buChar char="•"/>
            </a:pPr>
            <a:r>
              <a:rPr lang="en-US" sz="2220" spc="217">
                <a:solidFill>
                  <a:srgbClr val="000000"/>
                </a:solidFill>
                <a:latin typeface="Montserrat"/>
                <a:ea typeface="Montserrat"/>
                <a:cs typeface="Montserrat"/>
                <a:sym typeface="Montserrat"/>
              </a:rPr>
              <a:t>He wanted to be more confident.</a:t>
            </a:r>
          </a:p>
          <a:p>
            <a:pPr marL="479479" lvl="1" indent="-239740" algn="just">
              <a:lnSpc>
                <a:spcPts val="3064"/>
              </a:lnSpc>
              <a:buFont typeface="Arial"/>
              <a:buChar char="•"/>
            </a:pPr>
            <a:r>
              <a:rPr lang="en-US" sz="2220" spc="217">
                <a:solidFill>
                  <a:srgbClr val="000000"/>
                </a:solidFill>
                <a:latin typeface="Montserrat"/>
                <a:ea typeface="Montserrat"/>
                <a:cs typeface="Montserrat"/>
                <a:sym typeface="Montserrat"/>
              </a:rPr>
              <a:t>He wanted to build his muscles.</a:t>
            </a:r>
          </a:p>
          <a:p>
            <a:pPr marL="479479" lvl="1" indent="-239740" algn="just">
              <a:lnSpc>
                <a:spcPts val="3064"/>
              </a:lnSpc>
              <a:buFont typeface="Arial"/>
              <a:buChar char="•"/>
            </a:pPr>
            <a:r>
              <a:rPr lang="en-US" sz="2220" spc="217">
                <a:solidFill>
                  <a:srgbClr val="000000"/>
                </a:solidFill>
                <a:latin typeface="Montserrat"/>
                <a:ea typeface="Montserrat"/>
                <a:cs typeface="Montserrat"/>
                <a:sym typeface="Montserrat"/>
              </a:rPr>
              <a:t>Wants to look good.</a:t>
            </a:r>
          </a:p>
          <a:p>
            <a:pPr marL="479479" lvl="1" indent="-239740" algn="just">
              <a:lnSpc>
                <a:spcPts val="3064"/>
              </a:lnSpc>
              <a:buFont typeface="Arial"/>
              <a:buChar char="•"/>
            </a:pPr>
            <a:r>
              <a:rPr lang="en-US" sz="2220" spc="217">
                <a:solidFill>
                  <a:srgbClr val="000000"/>
                </a:solidFill>
                <a:latin typeface="Montserrat"/>
                <a:ea typeface="Montserrat"/>
                <a:cs typeface="Montserrat"/>
                <a:sym typeface="Montserrat"/>
              </a:rPr>
              <a:t>Wants to make impressions on his friends</a:t>
            </a:r>
          </a:p>
          <a:p>
            <a:pPr marL="479479" lvl="1" indent="-239740" algn="just">
              <a:lnSpc>
                <a:spcPts val="3064"/>
              </a:lnSpc>
              <a:buFont typeface="Arial"/>
              <a:buChar char="•"/>
            </a:pPr>
            <a:r>
              <a:rPr lang="en-US" sz="2220" spc="217">
                <a:solidFill>
                  <a:srgbClr val="000000"/>
                </a:solidFill>
                <a:latin typeface="Montserrat"/>
                <a:ea typeface="Montserrat"/>
                <a:cs typeface="Montserrat"/>
                <a:sym typeface="Montserrat"/>
              </a:rPr>
              <a:t>He wanted to impress a girl in his class so he wanted to make his physique look good.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rot="5400000">
            <a:off x="8970932" y="-8797269"/>
            <a:ext cx="346136" cy="17940675"/>
            <a:chOff x="0" y="0"/>
            <a:chExt cx="91164" cy="4725116"/>
          </a:xfrm>
        </p:grpSpPr>
        <p:sp>
          <p:nvSpPr>
            <p:cNvPr id="4" name="Freeform 4"/>
            <p:cNvSpPr/>
            <p:nvPr/>
          </p:nvSpPr>
          <p:spPr>
            <a:xfrm>
              <a:off x="0" y="0"/>
              <a:ext cx="91164" cy="4725116"/>
            </a:xfrm>
            <a:custGeom>
              <a:avLst/>
              <a:gdLst/>
              <a:ahLst/>
              <a:cxnLst/>
              <a:rect l="l" t="t" r="r" b="b"/>
              <a:pathLst>
                <a:path w="91164" h="4725116">
                  <a:moveTo>
                    <a:pt x="0" y="0"/>
                  </a:moveTo>
                  <a:lnTo>
                    <a:pt x="91164" y="0"/>
                  </a:lnTo>
                  <a:lnTo>
                    <a:pt x="91164" y="4725116"/>
                  </a:lnTo>
                  <a:lnTo>
                    <a:pt x="0" y="4725116"/>
                  </a:lnTo>
                  <a:close/>
                </a:path>
              </a:pathLst>
            </a:custGeom>
            <a:solidFill>
              <a:srgbClr val="CCCCCC"/>
            </a:solidFill>
          </p:spPr>
          <p:txBody>
            <a:bodyPr/>
            <a:lstStyle/>
            <a:p>
              <a:endParaRPr lang="en-IN"/>
            </a:p>
          </p:txBody>
        </p:sp>
        <p:sp>
          <p:nvSpPr>
            <p:cNvPr id="5" name="TextBox 5"/>
            <p:cNvSpPr txBox="1"/>
            <p:nvPr/>
          </p:nvSpPr>
          <p:spPr>
            <a:xfrm>
              <a:off x="0" y="-38100"/>
              <a:ext cx="91164" cy="4763216"/>
            </a:xfrm>
            <a:prstGeom prst="rect">
              <a:avLst/>
            </a:prstGeom>
          </p:spPr>
          <p:txBody>
            <a:bodyPr lIns="50800" tIns="50800" rIns="50800" bIns="50800" rtlCol="0" anchor="ctr"/>
            <a:lstStyle/>
            <a:p>
              <a:pPr algn="ctr">
                <a:lnSpc>
                  <a:spcPts val="3483"/>
                </a:lnSpc>
              </a:pPr>
              <a:endParaRPr/>
            </a:p>
          </p:txBody>
        </p:sp>
      </p:grpSp>
      <p:grpSp>
        <p:nvGrpSpPr>
          <p:cNvPr id="6" name="Group 6"/>
          <p:cNvGrpSpPr/>
          <p:nvPr/>
        </p:nvGrpSpPr>
        <p:grpSpPr>
          <a:xfrm>
            <a:off x="0" y="0"/>
            <a:ext cx="347325" cy="10287000"/>
            <a:chOff x="0" y="0"/>
            <a:chExt cx="91477" cy="2709333"/>
          </a:xfrm>
        </p:grpSpPr>
        <p:sp>
          <p:nvSpPr>
            <p:cNvPr id="7" name="Freeform 7"/>
            <p:cNvSpPr/>
            <p:nvPr/>
          </p:nvSpPr>
          <p:spPr>
            <a:xfrm>
              <a:off x="0" y="0"/>
              <a:ext cx="91477" cy="2709333"/>
            </a:xfrm>
            <a:custGeom>
              <a:avLst/>
              <a:gdLst/>
              <a:ahLst/>
              <a:cxnLst/>
              <a:rect l="l" t="t" r="r" b="b"/>
              <a:pathLst>
                <a:path w="91477" h="2709333">
                  <a:moveTo>
                    <a:pt x="0" y="0"/>
                  </a:moveTo>
                  <a:lnTo>
                    <a:pt x="91477" y="0"/>
                  </a:lnTo>
                  <a:lnTo>
                    <a:pt x="91477" y="2709333"/>
                  </a:lnTo>
                  <a:lnTo>
                    <a:pt x="0" y="2709333"/>
                  </a:lnTo>
                  <a:close/>
                </a:path>
              </a:pathLst>
            </a:custGeom>
            <a:solidFill>
              <a:srgbClr val="CCCCCC"/>
            </a:solidFill>
          </p:spPr>
          <p:txBody>
            <a:bodyPr/>
            <a:lstStyle/>
            <a:p>
              <a:endParaRPr lang="en-IN"/>
            </a:p>
          </p:txBody>
        </p:sp>
        <p:sp>
          <p:nvSpPr>
            <p:cNvPr id="8" name="TextBox 8"/>
            <p:cNvSpPr txBox="1"/>
            <p:nvPr/>
          </p:nvSpPr>
          <p:spPr>
            <a:xfrm>
              <a:off x="0" y="-38100"/>
              <a:ext cx="91477" cy="2747433"/>
            </a:xfrm>
            <a:prstGeom prst="rect">
              <a:avLst/>
            </a:prstGeom>
          </p:spPr>
          <p:txBody>
            <a:bodyPr lIns="50800" tIns="50800" rIns="50800" bIns="50800" rtlCol="0" anchor="ctr"/>
            <a:lstStyle/>
            <a:p>
              <a:pPr algn="ctr">
                <a:lnSpc>
                  <a:spcPts val="3483"/>
                </a:lnSpc>
              </a:pPr>
              <a:endParaRPr/>
            </a:p>
          </p:txBody>
        </p:sp>
      </p:grpSp>
      <p:sp>
        <p:nvSpPr>
          <p:cNvPr id="9" name="Freeform 9"/>
          <p:cNvSpPr/>
          <p:nvPr/>
        </p:nvSpPr>
        <p:spPr>
          <a:xfrm>
            <a:off x="-2517372" y="-5135079"/>
            <a:ext cx="6709932" cy="6885191"/>
          </a:xfrm>
          <a:custGeom>
            <a:avLst/>
            <a:gdLst/>
            <a:ahLst/>
            <a:cxnLst/>
            <a:rect l="l" t="t" r="r" b="b"/>
            <a:pathLst>
              <a:path w="6709932" h="6885191">
                <a:moveTo>
                  <a:pt x="0" y="0"/>
                </a:moveTo>
                <a:lnTo>
                  <a:pt x="6709932" y="0"/>
                </a:lnTo>
                <a:lnTo>
                  <a:pt x="6709932" y="6885191"/>
                </a:lnTo>
                <a:lnTo>
                  <a:pt x="0" y="68851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10" name="Group 10"/>
          <p:cNvGrpSpPr/>
          <p:nvPr/>
        </p:nvGrpSpPr>
        <p:grpSpPr>
          <a:xfrm>
            <a:off x="264743" y="346136"/>
            <a:ext cx="6581934" cy="725855"/>
            <a:chOff x="0" y="0"/>
            <a:chExt cx="1733514" cy="191172"/>
          </a:xfrm>
        </p:grpSpPr>
        <p:sp>
          <p:nvSpPr>
            <p:cNvPr id="11" name="Freeform 11"/>
            <p:cNvSpPr/>
            <p:nvPr/>
          </p:nvSpPr>
          <p:spPr>
            <a:xfrm>
              <a:off x="0" y="0"/>
              <a:ext cx="1733514" cy="191172"/>
            </a:xfrm>
            <a:custGeom>
              <a:avLst/>
              <a:gdLst/>
              <a:ahLst/>
              <a:cxnLst/>
              <a:rect l="l" t="t" r="r" b="b"/>
              <a:pathLst>
                <a:path w="1733514" h="191172">
                  <a:moveTo>
                    <a:pt x="0" y="0"/>
                  </a:moveTo>
                  <a:lnTo>
                    <a:pt x="1733514" y="0"/>
                  </a:lnTo>
                  <a:lnTo>
                    <a:pt x="1733514" y="191172"/>
                  </a:lnTo>
                  <a:lnTo>
                    <a:pt x="0" y="191172"/>
                  </a:lnTo>
                  <a:close/>
                </a:path>
              </a:pathLst>
            </a:custGeom>
            <a:solidFill>
              <a:srgbClr val="58B4E0"/>
            </a:solidFill>
          </p:spPr>
          <p:txBody>
            <a:bodyPr/>
            <a:lstStyle/>
            <a:p>
              <a:endParaRPr lang="en-IN"/>
            </a:p>
          </p:txBody>
        </p:sp>
        <p:sp>
          <p:nvSpPr>
            <p:cNvPr id="12" name="TextBox 12"/>
            <p:cNvSpPr txBox="1"/>
            <p:nvPr/>
          </p:nvSpPr>
          <p:spPr>
            <a:xfrm>
              <a:off x="0" y="-38100"/>
              <a:ext cx="1733514" cy="229272"/>
            </a:xfrm>
            <a:prstGeom prst="rect">
              <a:avLst/>
            </a:prstGeom>
          </p:spPr>
          <p:txBody>
            <a:bodyPr lIns="50800" tIns="50800" rIns="50800" bIns="50800" rtlCol="0" anchor="ctr"/>
            <a:lstStyle/>
            <a:p>
              <a:pPr algn="ctr">
                <a:lnSpc>
                  <a:spcPts val="3483"/>
                </a:lnSpc>
              </a:pPr>
              <a:endParaRPr/>
            </a:p>
          </p:txBody>
        </p:sp>
      </p:grpSp>
      <p:grpSp>
        <p:nvGrpSpPr>
          <p:cNvPr id="13" name="Group 13"/>
          <p:cNvGrpSpPr/>
          <p:nvPr/>
        </p:nvGrpSpPr>
        <p:grpSpPr>
          <a:xfrm rot="5400000">
            <a:off x="9144595" y="1143595"/>
            <a:ext cx="346136" cy="17940675"/>
            <a:chOff x="0" y="0"/>
            <a:chExt cx="91164" cy="4725116"/>
          </a:xfrm>
        </p:grpSpPr>
        <p:sp>
          <p:nvSpPr>
            <p:cNvPr id="14" name="Freeform 14"/>
            <p:cNvSpPr/>
            <p:nvPr/>
          </p:nvSpPr>
          <p:spPr>
            <a:xfrm>
              <a:off x="0" y="0"/>
              <a:ext cx="91164" cy="4725116"/>
            </a:xfrm>
            <a:custGeom>
              <a:avLst/>
              <a:gdLst/>
              <a:ahLst/>
              <a:cxnLst/>
              <a:rect l="l" t="t" r="r" b="b"/>
              <a:pathLst>
                <a:path w="91164" h="4725116">
                  <a:moveTo>
                    <a:pt x="0" y="0"/>
                  </a:moveTo>
                  <a:lnTo>
                    <a:pt x="91164" y="0"/>
                  </a:lnTo>
                  <a:lnTo>
                    <a:pt x="91164" y="4725116"/>
                  </a:lnTo>
                  <a:lnTo>
                    <a:pt x="0" y="4725116"/>
                  </a:lnTo>
                  <a:close/>
                </a:path>
              </a:pathLst>
            </a:custGeom>
            <a:solidFill>
              <a:srgbClr val="CCCCCC"/>
            </a:solidFill>
          </p:spPr>
          <p:txBody>
            <a:bodyPr/>
            <a:lstStyle/>
            <a:p>
              <a:endParaRPr lang="en-IN"/>
            </a:p>
          </p:txBody>
        </p:sp>
        <p:sp>
          <p:nvSpPr>
            <p:cNvPr id="15" name="TextBox 15"/>
            <p:cNvSpPr txBox="1"/>
            <p:nvPr/>
          </p:nvSpPr>
          <p:spPr>
            <a:xfrm>
              <a:off x="0" y="-38100"/>
              <a:ext cx="91164" cy="4763216"/>
            </a:xfrm>
            <a:prstGeom prst="rect">
              <a:avLst/>
            </a:prstGeom>
          </p:spPr>
          <p:txBody>
            <a:bodyPr lIns="50800" tIns="50800" rIns="50800" bIns="50800" rtlCol="0" anchor="ctr"/>
            <a:lstStyle/>
            <a:p>
              <a:pPr algn="ctr">
                <a:lnSpc>
                  <a:spcPts val="3483"/>
                </a:lnSpc>
              </a:pPr>
              <a:endParaRPr/>
            </a:p>
          </p:txBody>
        </p:sp>
      </p:grpSp>
      <p:grpSp>
        <p:nvGrpSpPr>
          <p:cNvPr id="16" name="Group 16"/>
          <p:cNvGrpSpPr/>
          <p:nvPr/>
        </p:nvGrpSpPr>
        <p:grpSpPr>
          <a:xfrm>
            <a:off x="17940675" y="0"/>
            <a:ext cx="347325" cy="10287000"/>
            <a:chOff x="0" y="0"/>
            <a:chExt cx="91477" cy="2709333"/>
          </a:xfrm>
        </p:grpSpPr>
        <p:sp>
          <p:nvSpPr>
            <p:cNvPr id="17" name="Freeform 17"/>
            <p:cNvSpPr/>
            <p:nvPr/>
          </p:nvSpPr>
          <p:spPr>
            <a:xfrm>
              <a:off x="0" y="0"/>
              <a:ext cx="91477" cy="2709333"/>
            </a:xfrm>
            <a:custGeom>
              <a:avLst/>
              <a:gdLst/>
              <a:ahLst/>
              <a:cxnLst/>
              <a:rect l="l" t="t" r="r" b="b"/>
              <a:pathLst>
                <a:path w="91477" h="2709333">
                  <a:moveTo>
                    <a:pt x="0" y="0"/>
                  </a:moveTo>
                  <a:lnTo>
                    <a:pt x="91477" y="0"/>
                  </a:lnTo>
                  <a:lnTo>
                    <a:pt x="91477" y="2709333"/>
                  </a:lnTo>
                  <a:lnTo>
                    <a:pt x="0" y="2709333"/>
                  </a:lnTo>
                  <a:close/>
                </a:path>
              </a:pathLst>
            </a:custGeom>
            <a:solidFill>
              <a:srgbClr val="CCCCCC"/>
            </a:solidFill>
          </p:spPr>
          <p:txBody>
            <a:bodyPr/>
            <a:lstStyle/>
            <a:p>
              <a:endParaRPr lang="en-IN"/>
            </a:p>
          </p:txBody>
        </p:sp>
        <p:sp>
          <p:nvSpPr>
            <p:cNvPr id="18" name="TextBox 18"/>
            <p:cNvSpPr txBox="1"/>
            <p:nvPr/>
          </p:nvSpPr>
          <p:spPr>
            <a:xfrm>
              <a:off x="0" y="-38100"/>
              <a:ext cx="91477" cy="2747433"/>
            </a:xfrm>
            <a:prstGeom prst="rect">
              <a:avLst/>
            </a:prstGeom>
          </p:spPr>
          <p:txBody>
            <a:bodyPr lIns="50800" tIns="50800" rIns="50800" bIns="50800" rtlCol="0" anchor="ctr"/>
            <a:lstStyle/>
            <a:p>
              <a:pPr algn="ctr">
                <a:lnSpc>
                  <a:spcPts val="3483"/>
                </a:lnSpc>
              </a:pPr>
              <a:endParaRPr/>
            </a:p>
          </p:txBody>
        </p:sp>
      </p:grpSp>
      <p:sp>
        <p:nvSpPr>
          <p:cNvPr id="19" name="Freeform 19"/>
          <p:cNvSpPr/>
          <p:nvPr/>
        </p:nvSpPr>
        <p:spPr>
          <a:xfrm>
            <a:off x="13918617" y="-6065384"/>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20" name="Group 20"/>
          <p:cNvGrpSpPr/>
          <p:nvPr/>
        </p:nvGrpSpPr>
        <p:grpSpPr>
          <a:xfrm>
            <a:off x="446041" y="1683807"/>
            <a:ext cx="6648733" cy="3086100"/>
            <a:chOff x="0" y="0"/>
            <a:chExt cx="1751107" cy="812800"/>
          </a:xfrm>
        </p:grpSpPr>
        <p:sp>
          <p:nvSpPr>
            <p:cNvPr id="21" name="Freeform 21"/>
            <p:cNvSpPr/>
            <p:nvPr/>
          </p:nvSpPr>
          <p:spPr>
            <a:xfrm>
              <a:off x="0" y="0"/>
              <a:ext cx="1751107" cy="812800"/>
            </a:xfrm>
            <a:custGeom>
              <a:avLst/>
              <a:gdLst/>
              <a:ahLst/>
              <a:cxnLst/>
              <a:rect l="l" t="t" r="r" b="b"/>
              <a:pathLst>
                <a:path w="1751107" h="812800">
                  <a:moveTo>
                    <a:pt x="59385" y="0"/>
                  </a:moveTo>
                  <a:lnTo>
                    <a:pt x="1691721" y="0"/>
                  </a:lnTo>
                  <a:cubicBezTo>
                    <a:pt x="1707471" y="0"/>
                    <a:pt x="1722576" y="6257"/>
                    <a:pt x="1733713" y="17394"/>
                  </a:cubicBezTo>
                  <a:cubicBezTo>
                    <a:pt x="1744850" y="28531"/>
                    <a:pt x="1751107" y="43635"/>
                    <a:pt x="1751107" y="59385"/>
                  </a:cubicBezTo>
                  <a:lnTo>
                    <a:pt x="1751107" y="753415"/>
                  </a:lnTo>
                  <a:cubicBezTo>
                    <a:pt x="1751107" y="769165"/>
                    <a:pt x="1744850" y="784269"/>
                    <a:pt x="1733713" y="795406"/>
                  </a:cubicBezTo>
                  <a:cubicBezTo>
                    <a:pt x="1722576" y="806543"/>
                    <a:pt x="1707471" y="812800"/>
                    <a:pt x="1691721" y="812800"/>
                  </a:cubicBezTo>
                  <a:lnTo>
                    <a:pt x="59385" y="812800"/>
                  </a:lnTo>
                  <a:cubicBezTo>
                    <a:pt x="43635" y="812800"/>
                    <a:pt x="28531" y="806543"/>
                    <a:pt x="17394" y="795406"/>
                  </a:cubicBezTo>
                  <a:cubicBezTo>
                    <a:pt x="6257" y="784269"/>
                    <a:pt x="0" y="769165"/>
                    <a:pt x="0" y="753415"/>
                  </a:cubicBezTo>
                  <a:lnTo>
                    <a:pt x="0" y="59385"/>
                  </a:lnTo>
                  <a:cubicBezTo>
                    <a:pt x="0" y="43635"/>
                    <a:pt x="6257" y="28531"/>
                    <a:pt x="17394" y="17394"/>
                  </a:cubicBezTo>
                  <a:cubicBezTo>
                    <a:pt x="28531" y="6257"/>
                    <a:pt x="43635" y="0"/>
                    <a:pt x="59385" y="0"/>
                  </a:cubicBezTo>
                  <a:close/>
                </a:path>
              </a:pathLst>
            </a:custGeom>
            <a:solidFill>
              <a:srgbClr val="000000">
                <a:alpha val="0"/>
              </a:srgbClr>
            </a:solidFill>
            <a:ln w="19050" cap="rnd">
              <a:solidFill>
                <a:srgbClr val="000000"/>
              </a:solidFill>
              <a:prstDash val="solid"/>
              <a:round/>
            </a:ln>
          </p:spPr>
          <p:txBody>
            <a:bodyPr/>
            <a:lstStyle/>
            <a:p>
              <a:endParaRPr lang="en-IN"/>
            </a:p>
          </p:txBody>
        </p:sp>
        <p:sp>
          <p:nvSpPr>
            <p:cNvPr id="22" name="TextBox 22"/>
            <p:cNvSpPr txBox="1"/>
            <p:nvPr/>
          </p:nvSpPr>
          <p:spPr>
            <a:xfrm>
              <a:off x="0" y="-38100"/>
              <a:ext cx="1751107" cy="850900"/>
            </a:xfrm>
            <a:prstGeom prst="rect">
              <a:avLst/>
            </a:prstGeom>
          </p:spPr>
          <p:txBody>
            <a:bodyPr lIns="50800" tIns="50800" rIns="50800" bIns="50800" rtlCol="0" anchor="ctr"/>
            <a:lstStyle/>
            <a:p>
              <a:pPr algn="ctr">
                <a:lnSpc>
                  <a:spcPts val="3483"/>
                </a:lnSpc>
              </a:pPr>
              <a:endParaRPr/>
            </a:p>
          </p:txBody>
        </p:sp>
      </p:grpSp>
      <p:grpSp>
        <p:nvGrpSpPr>
          <p:cNvPr id="23" name="Group 23"/>
          <p:cNvGrpSpPr/>
          <p:nvPr/>
        </p:nvGrpSpPr>
        <p:grpSpPr>
          <a:xfrm>
            <a:off x="655591" y="5646090"/>
            <a:ext cx="6648733" cy="3086100"/>
            <a:chOff x="0" y="0"/>
            <a:chExt cx="1751107" cy="812800"/>
          </a:xfrm>
        </p:grpSpPr>
        <p:sp>
          <p:nvSpPr>
            <p:cNvPr id="24" name="Freeform 24"/>
            <p:cNvSpPr/>
            <p:nvPr/>
          </p:nvSpPr>
          <p:spPr>
            <a:xfrm>
              <a:off x="0" y="0"/>
              <a:ext cx="1751107" cy="812800"/>
            </a:xfrm>
            <a:custGeom>
              <a:avLst/>
              <a:gdLst/>
              <a:ahLst/>
              <a:cxnLst/>
              <a:rect l="l" t="t" r="r" b="b"/>
              <a:pathLst>
                <a:path w="1751107" h="812800">
                  <a:moveTo>
                    <a:pt x="59385" y="0"/>
                  </a:moveTo>
                  <a:lnTo>
                    <a:pt x="1691721" y="0"/>
                  </a:lnTo>
                  <a:cubicBezTo>
                    <a:pt x="1707471" y="0"/>
                    <a:pt x="1722576" y="6257"/>
                    <a:pt x="1733713" y="17394"/>
                  </a:cubicBezTo>
                  <a:cubicBezTo>
                    <a:pt x="1744850" y="28531"/>
                    <a:pt x="1751107" y="43635"/>
                    <a:pt x="1751107" y="59385"/>
                  </a:cubicBezTo>
                  <a:lnTo>
                    <a:pt x="1751107" y="753415"/>
                  </a:lnTo>
                  <a:cubicBezTo>
                    <a:pt x="1751107" y="769165"/>
                    <a:pt x="1744850" y="784269"/>
                    <a:pt x="1733713" y="795406"/>
                  </a:cubicBezTo>
                  <a:cubicBezTo>
                    <a:pt x="1722576" y="806543"/>
                    <a:pt x="1707471" y="812800"/>
                    <a:pt x="1691721" y="812800"/>
                  </a:cubicBezTo>
                  <a:lnTo>
                    <a:pt x="59385" y="812800"/>
                  </a:lnTo>
                  <a:cubicBezTo>
                    <a:pt x="43635" y="812800"/>
                    <a:pt x="28531" y="806543"/>
                    <a:pt x="17394" y="795406"/>
                  </a:cubicBezTo>
                  <a:cubicBezTo>
                    <a:pt x="6257" y="784269"/>
                    <a:pt x="0" y="769165"/>
                    <a:pt x="0" y="753415"/>
                  </a:cubicBezTo>
                  <a:lnTo>
                    <a:pt x="0" y="59385"/>
                  </a:lnTo>
                  <a:cubicBezTo>
                    <a:pt x="0" y="43635"/>
                    <a:pt x="6257" y="28531"/>
                    <a:pt x="17394" y="17394"/>
                  </a:cubicBezTo>
                  <a:cubicBezTo>
                    <a:pt x="28531" y="6257"/>
                    <a:pt x="43635" y="0"/>
                    <a:pt x="59385" y="0"/>
                  </a:cubicBezTo>
                  <a:close/>
                </a:path>
              </a:pathLst>
            </a:custGeom>
            <a:solidFill>
              <a:srgbClr val="000000">
                <a:alpha val="0"/>
              </a:srgbClr>
            </a:solidFill>
            <a:ln w="19050" cap="rnd">
              <a:solidFill>
                <a:srgbClr val="000000"/>
              </a:solidFill>
              <a:prstDash val="solid"/>
              <a:round/>
            </a:ln>
          </p:spPr>
          <p:txBody>
            <a:bodyPr/>
            <a:lstStyle/>
            <a:p>
              <a:endParaRPr lang="en-IN"/>
            </a:p>
          </p:txBody>
        </p:sp>
        <p:sp>
          <p:nvSpPr>
            <p:cNvPr id="25" name="TextBox 25"/>
            <p:cNvSpPr txBox="1"/>
            <p:nvPr/>
          </p:nvSpPr>
          <p:spPr>
            <a:xfrm>
              <a:off x="0" y="-38100"/>
              <a:ext cx="1751107" cy="850900"/>
            </a:xfrm>
            <a:prstGeom prst="rect">
              <a:avLst/>
            </a:prstGeom>
          </p:spPr>
          <p:txBody>
            <a:bodyPr lIns="50800" tIns="50800" rIns="50800" bIns="50800" rtlCol="0" anchor="ctr"/>
            <a:lstStyle/>
            <a:p>
              <a:pPr algn="ctr">
                <a:lnSpc>
                  <a:spcPts val="3483"/>
                </a:lnSpc>
              </a:pPr>
              <a:endParaRPr/>
            </a:p>
          </p:txBody>
        </p:sp>
      </p:grpSp>
      <p:grpSp>
        <p:nvGrpSpPr>
          <p:cNvPr id="26" name="Group 26"/>
          <p:cNvGrpSpPr/>
          <p:nvPr/>
        </p:nvGrpSpPr>
        <p:grpSpPr>
          <a:xfrm>
            <a:off x="7821925" y="1747117"/>
            <a:ext cx="9904970" cy="2884308"/>
            <a:chOff x="0" y="0"/>
            <a:chExt cx="2608716" cy="759653"/>
          </a:xfrm>
        </p:grpSpPr>
        <p:sp>
          <p:nvSpPr>
            <p:cNvPr id="27" name="Freeform 27"/>
            <p:cNvSpPr/>
            <p:nvPr/>
          </p:nvSpPr>
          <p:spPr>
            <a:xfrm>
              <a:off x="0" y="0"/>
              <a:ext cx="2608717" cy="759653"/>
            </a:xfrm>
            <a:custGeom>
              <a:avLst/>
              <a:gdLst/>
              <a:ahLst/>
              <a:cxnLst/>
              <a:rect l="l" t="t" r="r" b="b"/>
              <a:pathLst>
                <a:path w="2608717" h="759653">
                  <a:moveTo>
                    <a:pt x="39863" y="0"/>
                  </a:moveTo>
                  <a:lnTo>
                    <a:pt x="2568854" y="0"/>
                  </a:lnTo>
                  <a:cubicBezTo>
                    <a:pt x="2590869" y="0"/>
                    <a:pt x="2608717" y="17847"/>
                    <a:pt x="2608717" y="39863"/>
                  </a:cubicBezTo>
                  <a:lnTo>
                    <a:pt x="2608717" y="719791"/>
                  </a:lnTo>
                  <a:cubicBezTo>
                    <a:pt x="2608717" y="741806"/>
                    <a:pt x="2590869" y="759653"/>
                    <a:pt x="2568854" y="759653"/>
                  </a:cubicBezTo>
                  <a:lnTo>
                    <a:pt x="39863" y="759653"/>
                  </a:lnTo>
                  <a:cubicBezTo>
                    <a:pt x="17847" y="759653"/>
                    <a:pt x="0" y="741806"/>
                    <a:pt x="0" y="719791"/>
                  </a:cubicBezTo>
                  <a:lnTo>
                    <a:pt x="0" y="39863"/>
                  </a:lnTo>
                  <a:cubicBezTo>
                    <a:pt x="0" y="17847"/>
                    <a:pt x="17847" y="0"/>
                    <a:pt x="39863" y="0"/>
                  </a:cubicBezTo>
                  <a:close/>
                </a:path>
              </a:pathLst>
            </a:custGeom>
            <a:solidFill>
              <a:srgbClr val="000000">
                <a:alpha val="0"/>
              </a:srgbClr>
            </a:solidFill>
            <a:ln w="19050" cap="rnd">
              <a:solidFill>
                <a:srgbClr val="000000"/>
              </a:solidFill>
              <a:prstDash val="solid"/>
              <a:round/>
            </a:ln>
          </p:spPr>
          <p:txBody>
            <a:bodyPr/>
            <a:lstStyle/>
            <a:p>
              <a:endParaRPr lang="en-IN"/>
            </a:p>
          </p:txBody>
        </p:sp>
        <p:sp>
          <p:nvSpPr>
            <p:cNvPr id="28" name="TextBox 28"/>
            <p:cNvSpPr txBox="1"/>
            <p:nvPr/>
          </p:nvSpPr>
          <p:spPr>
            <a:xfrm>
              <a:off x="0" y="-38100"/>
              <a:ext cx="2608716" cy="797753"/>
            </a:xfrm>
            <a:prstGeom prst="rect">
              <a:avLst/>
            </a:prstGeom>
          </p:spPr>
          <p:txBody>
            <a:bodyPr lIns="50800" tIns="50800" rIns="50800" bIns="50800" rtlCol="0" anchor="ctr"/>
            <a:lstStyle/>
            <a:p>
              <a:pPr algn="ctr">
                <a:lnSpc>
                  <a:spcPts val="3483"/>
                </a:lnSpc>
              </a:pPr>
              <a:endParaRPr/>
            </a:p>
          </p:txBody>
        </p:sp>
      </p:grpSp>
      <p:grpSp>
        <p:nvGrpSpPr>
          <p:cNvPr id="29" name="Group 29"/>
          <p:cNvGrpSpPr/>
          <p:nvPr/>
        </p:nvGrpSpPr>
        <p:grpSpPr>
          <a:xfrm>
            <a:off x="7821925" y="4993375"/>
            <a:ext cx="9904970" cy="4086697"/>
            <a:chOff x="0" y="0"/>
            <a:chExt cx="2608716" cy="1076332"/>
          </a:xfrm>
        </p:grpSpPr>
        <p:sp>
          <p:nvSpPr>
            <p:cNvPr id="30" name="Freeform 30"/>
            <p:cNvSpPr/>
            <p:nvPr/>
          </p:nvSpPr>
          <p:spPr>
            <a:xfrm>
              <a:off x="0" y="0"/>
              <a:ext cx="2608717" cy="1076332"/>
            </a:xfrm>
            <a:custGeom>
              <a:avLst/>
              <a:gdLst/>
              <a:ahLst/>
              <a:cxnLst/>
              <a:rect l="l" t="t" r="r" b="b"/>
              <a:pathLst>
                <a:path w="2608717" h="1076332">
                  <a:moveTo>
                    <a:pt x="39863" y="0"/>
                  </a:moveTo>
                  <a:lnTo>
                    <a:pt x="2568854" y="0"/>
                  </a:lnTo>
                  <a:cubicBezTo>
                    <a:pt x="2590869" y="0"/>
                    <a:pt x="2608717" y="17847"/>
                    <a:pt x="2608717" y="39863"/>
                  </a:cubicBezTo>
                  <a:lnTo>
                    <a:pt x="2608717" y="1036469"/>
                  </a:lnTo>
                  <a:cubicBezTo>
                    <a:pt x="2608717" y="1058485"/>
                    <a:pt x="2590869" y="1076332"/>
                    <a:pt x="2568854" y="1076332"/>
                  </a:cubicBezTo>
                  <a:lnTo>
                    <a:pt x="39863" y="1076332"/>
                  </a:lnTo>
                  <a:cubicBezTo>
                    <a:pt x="17847" y="1076332"/>
                    <a:pt x="0" y="1058485"/>
                    <a:pt x="0" y="1036469"/>
                  </a:cubicBezTo>
                  <a:lnTo>
                    <a:pt x="0" y="39863"/>
                  </a:lnTo>
                  <a:cubicBezTo>
                    <a:pt x="0" y="17847"/>
                    <a:pt x="17847" y="0"/>
                    <a:pt x="39863" y="0"/>
                  </a:cubicBezTo>
                  <a:close/>
                </a:path>
              </a:pathLst>
            </a:custGeom>
            <a:solidFill>
              <a:srgbClr val="000000">
                <a:alpha val="0"/>
              </a:srgbClr>
            </a:solidFill>
            <a:ln w="19050" cap="rnd">
              <a:solidFill>
                <a:srgbClr val="000000"/>
              </a:solidFill>
              <a:prstDash val="solid"/>
              <a:round/>
            </a:ln>
          </p:spPr>
          <p:txBody>
            <a:bodyPr/>
            <a:lstStyle/>
            <a:p>
              <a:endParaRPr lang="en-IN"/>
            </a:p>
          </p:txBody>
        </p:sp>
        <p:sp>
          <p:nvSpPr>
            <p:cNvPr id="31" name="TextBox 31"/>
            <p:cNvSpPr txBox="1"/>
            <p:nvPr/>
          </p:nvSpPr>
          <p:spPr>
            <a:xfrm>
              <a:off x="0" y="-38100"/>
              <a:ext cx="2608716" cy="1114432"/>
            </a:xfrm>
            <a:prstGeom prst="rect">
              <a:avLst/>
            </a:prstGeom>
          </p:spPr>
          <p:txBody>
            <a:bodyPr lIns="50800" tIns="50800" rIns="50800" bIns="50800" rtlCol="0" anchor="ctr"/>
            <a:lstStyle/>
            <a:p>
              <a:pPr algn="ctr">
                <a:lnSpc>
                  <a:spcPts val="3483"/>
                </a:lnSpc>
              </a:pPr>
              <a:endParaRPr/>
            </a:p>
          </p:txBody>
        </p:sp>
      </p:grpSp>
      <p:grpSp>
        <p:nvGrpSpPr>
          <p:cNvPr id="32" name="Group 32"/>
          <p:cNvGrpSpPr/>
          <p:nvPr/>
        </p:nvGrpSpPr>
        <p:grpSpPr>
          <a:xfrm>
            <a:off x="1362636" y="1479615"/>
            <a:ext cx="2829924" cy="540995"/>
            <a:chOff x="0" y="0"/>
            <a:chExt cx="745330" cy="142484"/>
          </a:xfrm>
        </p:grpSpPr>
        <p:sp>
          <p:nvSpPr>
            <p:cNvPr id="33" name="Freeform 33"/>
            <p:cNvSpPr/>
            <p:nvPr/>
          </p:nvSpPr>
          <p:spPr>
            <a:xfrm>
              <a:off x="0" y="0"/>
              <a:ext cx="745330" cy="142484"/>
            </a:xfrm>
            <a:custGeom>
              <a:avLst/>
              <a:gdLst/>
              <a:ahLst/>
              <a:cxnLst/>
              <a:rect l="l" t="t" r="r" b="b"/>
              <a:pathLst>
                <a:path w="745330" h="142484">
                  <a:moveTo>
                    <a:pt x="71242" y="0"/>
                  </a:moveTo>
                  <a:lnTo>
                    <a:pt x="674088" y="0"/>
                  </a:lnTo>
                  <a:cubicBezTo>
                    <a:pt x="713434" y="0"/>
                    <a:pt x="745330" y="31896"/>
                    <a:pt x="745330" y="71242"/>
                  </a:cubicBezTo>
                  <a:lnTo>
                    <a:pt x="745330" y="71242"/>
                  </a:lnTo>
                  <a:cubicBezTo>
                    <a:pt x="745330" y="110588"/>
                    <a:pt x="713434" y="142484"/>
                    <a:pt x="674088" y="142484"/>
                  </a:cubicBezTo>
                  <a:lnTo>
                    <a:pt x="71242" y="142484"/>
                  </a:lnTo>
                  <a:cubicBezTo>
                    <a:pt x="31896" y="142484"/>
                    <a:pt x="0" y="110588"/>
                    <a:pt x="0" y="71242"/>
                  </a:cubicBezTo>
                  <a:lnTo>
                    <a:pt x="0" y="71242"/>
                  </a:lnTo>
                  <a:cubicBezTo>
                    <a:pt x="0" y="31896"/>
                    <a:pt x="31896" y="0"/>
                    <a:pt x="71242" y="0"/>
                  </a:cubicBezTo>
                  <a:close/>
                </a:path>
              </a:pathLst>
            </a:custGeom>
            <a:solidFill>
              <a:srgbClr val="58B4E0"/>
            </a:solidFill>
          </p:spPr>
          <p:txBody>
            <a:bodyPr/>
            <a:lstStyle/>
            <a:p>
              <a:endParaRPr lang="en-IN"/>
            </a:p>
          </p:txBody>
        </p:sp>
        <p:sp>
          <p:nvSpPr>
            <p:cNvPr id="34" name="TextBox 34"/>
            <p:cNvSpPr txBox="1"/>
            <p:nvPr/>
          </p:nvSpPr>
          <p:spPr>
            <a:xfrm>
              <a:off x="0" y="-38100"/>
              <a:ext cx="745330" cy="180584"/>
            </a:xfrm>
            <a:prstGeom prst="rect">
              <a:avLst/>
            </a:prstGeom>
          </p:spPr>
          <p:txBody>
            <a:bodyPr lIns="50800" tIns="50800" rIns="50800" bIns="50800" rtlCol="0" anchor="ctr"/>
            <a:lstStyle/>
            <a:p>
              <a:pPr algn="ctr">
                <a:lnSpc>
                  <a:spcPts val="3483"/>
                </a:lnSpc>
              </a:pPr>
              <a:endParaRPr/>
            </a:p>
          </p:txBody>
        </p:sp>
      </p:grpSp>
      <p:sp>
        <p:nvSpPr>
          <p:cNvPr id="35" name="TextBox 35"/>
          <p:cNvSpPr txBox="1"/>
          <p:nvPr/>
        </p:nvSpPr>
        <p:spPr>
          <a:xfrm>
            <a:off x="349427" y="504277"/>
            <a:ext cx="6412566" cy="409575"/>
          </a:xfrm>
          <a:prstGeom prst="rect">
            <a:avLst/>
          </a:prstGeom>
        </p:spPr>
        <p:txBody>
          <a:bodyPr lIns="0" tIns="0" rIns="0" bIns="0" rtlCol="0" anchor="t">
            <a:spAutoFit/>
          </a:bodyPr>
          <a:lstStyle/>
          <a:p>
            <a:pPr algn="ctr">
              <a:lnSpc>
                <a:spcPts val="3296"/>
              </a:lnSpc>
              <a:spcBef>
                <a:spcPct val="0"/>
              </a:spcBef>
            </a:pPr>
            <a:r>
              <a:rPr lang="en-US" sz="2747" b="1">
                <a:solidFill>
                  <a:srgbClr val="FFFFFF"/>
                </a:solidFill>
                <a:latin typeface="Montserrat Bold"/>
                <a:ea typeface="Montserrat Bold"/>
                <a:cs typeface="Montserrat Bold"/>
                <a:sym typeface="Montserrat Bold"/>
              </a:rPr>
              <a:t>ARUSH GUPTA</a:t>
            </a:r>
            <a:r>
              <a:rPr lang="en-US" sz="2747">
                <a:solidFill>
                  <a:srgbClr val="FFFFFF"/>
                </a:solidFill>
                <a:latin typeface="Montserrat"/>
                <a:ea typeface="Montserrat"/>
                <a:cs typeface="Montserrat"/>
                <a:sym typeface="Montserrat"/>
              </a:rPr>
              <a:t>-FITFREAK USER</a:t>
            </a:r>
          </a:p>
        </p:txBody>
      </p:sp>
      <p:grpSp>
        <p:nvGrpSpPr>
          <p:cNvPr id="36" name="Group 36"/>
          <p:cNvGrpSpPr/>
          <p:nvPr/>
        </p:nvGrpSpPr>
        <p:grpSpPr>
          <a:xfrm>
            <a:off x="1362636" y="5375593"/>
            <a:ext cx="2829924" cy="540995"/>
            <a:chOff x="0" y="0"/>
            <a:chExt cx="745330" cy="142484"/>
          </a:xfrm>
        </p:grpSpPr>
        <p:sp>
          <p:nvSpPr>
            <p:cNvPr id="37" name="Freeform 37"/>
            <p:cNvSpPr/>
            <p:nvPr/>
          </p:nvSpPr>
          <p:spPr>
            <a:xfrm>
              <a:off x="0" y="0"/>
              <a:ext cx="745330" cy="142484"/>
            </a:xfrm>
            <a:custGeom>
              <a:avLst/>
              <a:gdLst/>
              <a:ahLst/>
              <a:cxnLst/>
              <a:rect l="l" t="t" r="r" b="b"/>
              <a:pathLst>
                <a:path w="745330" h="142484">
                  <a:moveTo>
                    <a:pt x="71242" y="0"/>
                  </a:moveTo>
                  <a:lnTo>
                    <a:pt x="674088" y="0"/>
                  </a:lnTo>
                  <a:cubicBezTo>
                    <a:pt x="713434" y="0"/>
                    <a:pt x="745330" y="31896"/>
                    <a:pt x="745330" y="71242"/>
                  </a:cubicBezTo>
                  <a:lnTo>
                    <a:pt x="745330" y="71242"/>
                  </a:lnTo>
                  <a:cubicBezTo>
                    <a:pt x="745330" y="110588"/>
                    <a:pt x="713434" y="142484"/>
                    <a:pt x="674088" y="142484"/>
                  </a:cubicBezTo>
                  <a:lnTo>
                    <a:pt x="71242" y="142484"/>
                  </a:lnTo>
                  <a:cubicBezTo>
                    <a:pt x="31896" y="142484"/>
                    <a:pt x="0" y="110588"/>
                    <a:pt x="0" y="71242"/>
                  </a:cubicBezTo>
                  <a:lnTo>
                    <a:pt x="0" y="71242"/>
                  </a:lnTo>
                  <a:cubicBezTo>
                    <a:pt x="0" y="31896"/>
                    <a:pt x="31896" y="0"/>
                    <a:pt x="71242" y="0"/>
                  </a:cubicBezTo>
                  <a:close/>
                </a:path>
              </a:pathLst>
            </a:custGeom>
            <a:solidFill>
              <a:srgbClr val="58B4E0"/>
            </a:solidFill>
          </p:spPr>
          <p:txBody>
            <a:bodyPr/>
            <a:lstStyle/>
            <a:p>
              <a:endParaRPr lang="en-IN"/>
            </a:p>
          </p:txBody>
        </p:sp>
        <p:sp>
          <p:nvSpPr>
            <p:cNvPr id="38" name="TextBox 38"/>
            <p:cNvSpPr txBox="1"/>
            <p:nvPr/>
          </p:nvSpPr>
          <p:spPr>
            <a:xfrm>
              <a:off x="0" y="-38100"/>
              <a:ext cx="745330" cy="180584"/>
            </a:xfrm>
            <a:prstGeom prst="rect">
              <a:avLst/>
            </a:prstGeom>
          </p:spPr>
          <p:txBody>
            <a:bodyPr lIns="50800" tIns="50800" rIns="50800" bIns="50800" rtlCol="0" anchor="ctr"/>
            <a:lstStyle/>
            <a:p>
              <a:pPr algn="ctr">
                <a:lnSpc>
                  <a:spcPts val="3483"/>
                </a:lnSpc>
              </a:pPr>
              <a:endParaRPr/>
            </a:p>
          </p:txBody>
        </p:sp>
      </p:grpSp>
      <p:grpSp>
        <p:nvGrpSpPr>
          <p:cNvPr id="39" name="Group 39"/>
          <p:cNvGrpSpPr/>
          <p:nvPr/>
        </p:nvGrpSpPr>
        <p:grpSpPr>
          <a:xfrm>
            <a:off x="8662569" y="1479615"/>
            <a:ext cx="2829924" cy="540995"/>
            <a:chOff x="0" y="0"/>
            <a:chExt cx="745330" cy="142484"/>
          </a:xfrm>
        </p:grpSpPr>
        <p:sp>
          <p:nvSpPr>
            <p:cNvPr id="40" name="Freeform 40"/>
            <p:cNvSpPr/>
            <p:nvPr/>
          </p:nvSpPr>
          <p:spPr>
            <a:xfrm>
              <a:off x="0" y="0"/>
              <a:ext cx="745330" cy="142484"/>
            </a:xfrm>
            <a:custGeom>
              <a:avLst/>
              <a:gdLst/>
              <a:ahLst/>
              <a:cxnLst/>
              <a:rect l="l" t="t" r="r" b="b"/>
              <a:pathLst>
                <a:path w="745330" h="142484">
                  <a:moveTo>
                    <a:pt x="71242" y="0"/>
                  </a:moveTo>
                  <a:lnTo>
                    <a:pt x="674088" y="0"/>
                  </a:lnTo>
                  <a:cubicBezTo>
                    <a:pt x="713434" y="0"/>
                    <a:pt x="745330" y="31896"/>
                    <a:pt x="745330" y="71242"/>
                  </a:cubicBezTo>
                  <a:lnTo>
                    <a:pt x="745330" y="71242"/>
                  </a:lnTo>
                  <a:cubicBezTo>
                    <a:pt x="745330" y="110588"/>
                    <a:pt x="713434" y="142484"/>
                    <a:pt x="674088" y="142484"/>
                  </a:cubicBezTo>
                  <a:lnTo>
                    <a:pt x="71242" y="142484"/>
                  </a:lnTo>
                  <a:cubicBezTo>
                    <a:pt x="31896" y="142484"/>
                    <a:pt x="0" y="110588"/>
                    <a:pt x="0" y="71242"/>
                  </a:cubicBezTo>
                  <a:lnTo>
                    <a:pt x="0" y="71242"/>
                  </a:lnTo>
                  <a:cubicBezTo>
                    <a:pt x="0" y="31896"/>
                    <a:pt x="31896" y="0"/>
                    <a:pt x="71242" y="0"/>
                  </a:cubicBezTo>
                  <a:close/>
                </a:path>
              </a:pathLst>
            </a:custGeom>
            <a:solidFill>
              <a:srgbClr val="58B4E0"/>
            </a:solidFill>
          </p:spPr>
          <p:txBody>
            <a:bodyPr/>
            <a:lstStyle/>
            <a:p>
              <a:endParaRPr lang="en-IN"/>
            </a:p>
          </p:txBody>
        </p:sp>
        <p:sp>
          <p:nvSpPr>
            <p:cNvPr id="41" name="TextBox 41"/>
            <p:cNvSpPr txBox="1"/>
            <p:nvPr/>
          </p:nvSpPr>
          <p:spPr>
            <a:xfrm>
              <a:off x="0" y="-38100"/>
              <a:ext cx="745330" cy="180584"/>
            </a:xfrm>
            <a:prstGeom prst="rect">
              <a:avLst/>
            </a:prstGeom>
          </p:spPr>
          <p:txBody>
            <a:bodyPr lIns="50800" tIns="50800" rIns="50800" bIns="50800" rtlCol="0" anchor="ctr"/>
            <a:lstStyle/>
            <a:p>
              <a:pPr algn="ctr">
                <a:lnSpc>
                  <a:spcPts val="3483"/>
                </a:lnSpc>
              </a:pPr>
              <a:endParaRPr/>
            </a:p>
          </p:txBody>
        </p:sp>
      </p:grpSp>
      <p:grpSp>
        <p:nvGrpSpPr>
          <p:cNvPr id="42" name="Group 42"/>
          <p:cNvGrpSpPr/>
          <p:nvPr/>
        </p:nvGrpSpPr>
        <p:grpSpPr>
          <a:xfrm>
            <a:off x="8662569" y="4722877"/>
            <a:ext cx="2829924" cy="540995"/>
            <a:chOff x="0" y="0"/>
            <a:chExt cx="745330" cy="142484"/>
          </a:xfrm>
        </p:grpSpPr>
        <p:sp>
          <p:nvSpPr>
            <p:cNvPr id="43" name="Freeform 43"/>
            <p:cNvSpPr/>
            <p:nvPr/>
          </p:nvSpPr>
          <p:spPr>
            <a:xfrm>
              <a:off x="0" y="0"/>
              <a:ext cx="745330" cy="142484"/>
            </a:xfrm>
            <a:custGeom>
              <a:avLst/>
              <a:gdLst/>
              <a:ahLst/>
              <a:cxnLst/>
              <a:rect l="l" t="t" r="r" b="b"/>
              <a:pathLst>
                <a:path w="745330" h="142484">
                  <a:moveTo>
                    <a:pt x="71242" y="0"/>
                  </a:moveTo>
                  <a:lnTo>
                    <a:pt x="674088" y="0"/>
                  </a:lnTo>
                  <a:cubicBezTo>
                    <a:pt x="713434" y="0"/>
                    <a:pt x="745330" y="31896"/>
                    <a:pt x="745330" y="71242"/>
                  </a:cubicBezTo>
                  <a:lnTo>
                    <a:pt x="745330" y="71242"/>
                  </a:lnTo>
                  <a:cubicBezTo>
                    <a:pt x="745330" y="110588"/>
                    <a:pt x="713434" y="142484"/>
                    <a:pt x="674088" y="142484"/>
                  </a:cubicBezTo>
                  <a:lnTo>
                    <a:pt x="71242" y="142484"/>
                  </a:lnTo>
                  <a:cubicBezTo>
                    <a:pt x="31896" y="142484"/>
                    <a:pt x="0" y="110588"/>
                    <a:pt x="0" y="71242"/>
                  </a:cubicBezTo>
                  <a:lnTo>
                    <a:pt x="0" y="71242"/>
                  </a:lnTo>
                  <a:cubicBezTo>
                    <a:pt x="0" y="31896"/>
                    <a:pt x="31896" y="0"/>
                    <a:pt x="71242" y="0"/>
                  </a:cubicBezTo>
                  <a:close/>
                </a:path>
              </a:pathLst>
            </a:custGeom>
            <a:solidFill>
              <a:srgbClr val="58B4E0"/>
            </a:solidFill>
          </p:spPr>
          <p:txBody>
            <a:bodyPr/>
            <a:lstStyle/>
            <a:p>
              <a:endParaRPr lang="en-IN"/>
            </a:p>
          </p:txBody>
        </p:sp>
        <p:sp>
          <p:nvSpPr>
            <p:cNvPr id="44" name="TextBox 44"/>
            <p:cNvSpPr txBox="1"/>
            <p:nvPr/>
          </p:nvSpPr>
          <p:spPr>
            <a:xfrm>
              <a:off x="0" y="-38100"/>
              <a:ext cx="745330" cy="180584"/>
            </a:xfrm>
            <a:prstGeom prst="rect">
              <a:avLst/>
            </a:prstGeom>
          </p:spPr>
          <p:txBody>
            <a:bodyPr lIns="50800" tIns="50800" rIns="50800" bIns="50800" rtlCol="0" anchor="ctr"/>
            <a:lstStyle/>
            <a:p>
              <a:pPr algn="ctr">
                <a:lnSpc>
                  <a:spcPts val="3483"/>
                </a:lnSpc>
              </a:pPr>
              <a:endParaRPr/>
            </a:p>
          </p:txBody>
        </p:sp>
      </p:grpSp>
      <p:sp>
        <p:nvSpPr>
          <p:cNvPr id="45" name="TextBox 45"/>
          <p:cNvSpPr txBox="1"/>
          <p:nvPr/>
        </p:nvSpPr>
        <p:spPr>
          <a:xfrm>
            <a:off x="173663" y="1578177"/>
            <a:ext cx="5383866" cy="343871"/>
          </a:xfrm>
          <a:prstGeom prst="rect">
            <a:avLst/>
          </a:prstGeom>
        </p:spPr>
        <p:txBody>
          <a:bodyPr lIns="0" tIns="0" rIns="0" bIns="0" rtlCol="0" anchor="t">
            <a:spAutoFit/>
          </a:bodyPr>
          <a:lstStyle/>
          <a:p>
            <a:pPr algn="ctr">
              <a:lnSpc>
                <a:spcPts val="2767"/>
              </a:lnSpc>
              <a:spcBef>
                <a:spcPct val="0"/>
              </a:spcBef>
            </a:pPr>
            <a:r>
              <a:rPr lang="en-US" sz="2306">
                <a:solidFill>
                  <a:srgbClr val="FFFFFF"/>
                </a:solidFill>
                <a:latin typeface="Montserrat"/>
                <a:ea typeface="Montserrat"/>
                <a:cs typeface="Montserrat"/>
                <a:sym typeface="Montserrat"/>
              </a:rPr>
              <a:t>BACKGROUND</a:t>
            </a:r>
          </a:p>
        </p:txBody>
      </p:sp>
      <p:sp>
        <p:nvSpPr>
          <p:cNvPr id="46" name="TextBox 46"/>
          <p:cNvSpPr txBox="1"/>
          <p:nvPr/>
        </p:nvSpPr>
        <p:spPr>
          <a:xfrm>
            <a:off x="513109" y="5503215"/>
            <a:ext cx="4528977" cy="298794"/>
          </a:xfrm>
          <a:prstGeom prst="rect">
            <a:avLst/>
          </a:prstGeom>
        </p:spPr>
        <p:txBody>
          <a:bodyPr lIns="0" tIns="0" rIns="0" bIns="0" rtlCol="0" anchor="t">
            <a:spAutoFit/>
          </a:bodyPr>
          <a:lstStyle/>
          <a:p>
            <a:pPr algn="ctr">
              <a:lnSpc>
                <a:spcPts val="2328"/>
              </a:lnSpc>
              <a:spcBef>
                <a:spcPct val="0"/>
              </a:spcBef>
            </a:pPr>
            <a:r>
              <a:rPr lang="en-US" sz="1940">
                <a:solidFill>
                  <a:srgbClr val="FFFFFF"/>
                </a:solidFill>
                <a:latin typeface="Montserrat"/>
                <a:ea typeface="Montserrat"/>
                <a:cs typeface="Montserrat"/>
                <a:sym typeface="Montserrat"/>
              </a:rPr>
              <a:t>CHALLENGES FACED</a:t>
            </a:r>
          </a:p>
        </p:txBody>
      </p:sp>
      <p:sp>
        <p:nvSpPr>
          <p:cNvPr id="47" name="TextBox 47"/>
          <p:cNvSpPr txBox="1"/>
          <p:nvPr/>
        </p:nvSpPr>
        <p:spPr>
          <a:xfrm>
            <a:off x="7304324" y="1576899"/>
            <a:ext cx="5423869" cy="346426"/>
          </a:xfrm>
          <a:prstGeom prst="rect">
            <a:avLst/>
          </a:prstGeom>
        </p:spPr>
        <p:txBody>
          <a:bodyPr lIns="0" tIns="0" rIns="0" bIns="0" rtlCol="0" anchor="t">
            <a:spAutoFit/>
          </a:bodyPr>
          <a:lstStyle/>
          <a:p>
            <a:pPr algn="ctr">
              <a:lnSpc>
                <a:spcPts val="2788"/>
              </a:lnSpc>
              <a:spcBef>
                <a:spcPct val="0"/>
              </a:spcBef>
            </a:pPr>
            <a:r>
              <a:rPr lang="en-US" sz="2323">
                <a:solidFill>
                  <a:srgbClr val="FFFFFF"/>
                </a:solidFill>
                <a:latin typeface="Montserrat"/>
                <a:ea typeface="Montserrat"/>
                <a:cs typeface="Montserrat"/>
                <a:sym typeface="Montserrat"/>
              </a:rPr>
              <a:t>DOUBTS/FEAR</a:t>
            </a:r>
          </a:p>
        </p:txBody>
      </p:sp>
      <p:sp>
        <p:nvSpPr>
          <p:cNvPr id="48" name="TextBox 48"/>
          <p:cNvSpPr txBox="1"/>
          <p:nvPr/>
        </p:nvSpPr>
        <p:spPr>
          <a:xfrm>
            <a:off x="7350541" y="4820162"/>
            <a:ext cx="5423869" cy="346426"/>
          </a:xfrm>
          <a:prstGeom prst="rect">
            <a:avLst/>
          </a:prstGeom>
        </p:spPr>
        <p:txBody>
          <a:bodyPr lIns="0" tIns="0" rIns="0" bIns="0" rtlCol="0" anchor="t">
            <a:spAutoFit/>
          </a:bodyPr>
          <a:lstStyle/>
          <a:p>
            <a:pPr algn="ctr">
              <a:lnSpc>
                <a:spcPts val="2788"/>
              </a:lnSpc>
              <a:spcBef>
                <a:spcPct val="0"/>
              </a:spcBef>
            </a:pPr>
            <a:r>
              <a:rPr lang="en-US" sz="2323">
                <a:solidFill>
                  <a:srgbClr val="FFFFFF"/>
                </a:solidFill>
                <a:latin typeface="Montserrat"/>
                <a:ea typeface="Montserrat"/>
                <a:cs typeface="Montserrat"/>
                <a:sym typeface="Montserrat"/>
              </a:rPr>
              <a:t>ASPIRATIONS</a:t>
            </a:r>
          </a:p>
        </p:txBody>
      </p:sp>
      <p:sp>
        <p:nvSpPr>
          <p:cNvPr id="49" name="TextBox 49"/>
          <p:cNvSpPr txBox="1"/>
          <p:nvPr/>
        </p:nvSpPr>
        <p:spPr>
          <a:xfrm>
            <a:off x="821284" y="2322867"/>
            <a:ext cx="6009082" cy="1892332"/>
          </a:xfrm>
          <a:prstGeom prst="rect">
            <a:avLst/>
          </a:prstGeom>
        </p:spPr>
        <p:txBody>
          <a:bodyPr lIns="0" tIns="0" rIns="0" bIns="0" rtlCol="0" anchor="t">
            <a:spAutoFit/>
          </a:bodyPr>
          <a:lstStyle/>
          <a:p>
            <a:pPr marL="479479" lvl="1" indent="-239740" algn="l">
              <a:lnSpc>
                <a:spcPts val="3064"/>
              </a:lnSpc>
              <a:buFont typeface="Arial"/>
              <a:buChar char="•"/>
            </a:pPr>
            <a:r>
              <a:rPr lang="en-US" sz="2220" spc="217">
                <a:solidFill>
                  <a:srgbClr val="000000"/>
                </a:solidFill>
                <a:latin typeface="Montserrat"/>
                <a:ea typeface="Montserrat"/>
                <a:cs typeface="Montserrat"/>
                <a:sym typeface="Montserrat"/>
              </a:rPr>
              <a:t>Graduated in MBBS</a:t>
            </a:r>
          </a:p>
          <a:p>
            <a:pPr marL="479479" lvl="1" indent="-239740" algn="l">
              <a:lnSpc>
                <a:spcPts val="3064"/>
              </a:lnSpc>
              <a:buFont typeface="Arial"/>
              <a:buChar char="•"/>
            </a:pPr>
            <a:r>
              <a:rPr lang="en-US" sz="2220" spc="217">
                <a:solidFill>
                  <a:srgbClr val="000000"/>
                </a:solidFill>
                <a:latin typeface="Montserrat"/>
                <a:ea typeface="Montserrat"/>
                <a:cs typeface="Montserrat"/>
                <a:sym typeface="Montserrat"/>
              </a:rPr>
              <a:t>One sibling</a:t>
            </a:r>
          </a:p>
          <a:p>
            <a:pPr marL="479479" lvl="1" indent="-239740" algn="l">
              <a:lnSpc>
                <a:spcPts val="3064"/>
              </a:lnSpc>
              <a:buFont typeface="Arial"/>
              <a:buChar char="•"/>
            </a:pPr>
            <a:r>
              <a:rPr lang="en-US" sz="2220" spc="217">
                <a:solidFill>
                  <a:srgbClr val="000000"/>
                </a:solidFill>
                <a:latin typeface="Montserrat"/>
                <a:ea typeface="Montserrat"/>
                <a:cs typeface="Montserrat"/>
                <a:sym typeface="Montserrat"/>
              </a:rPr>
              <a:t>Working in an AIIMS Delhi.</a:t>
            </a:r>
          </a:p>
          <a:p>
            <a:pPr marL="479479" lvl="1" indent="-239740" algn="l">
              <a:lnSpc>
                <a:spcPts val="3064"/>
              </a:lnSpc>
              <a:buFont typeface="Arial"/>
              <a:buChar char="•"/>
            </a:pPr>
            <a:r>
              <a:rPr lang="en-US" sz="2220" spc="217">
                <a:solidFill>
                  <a:srgbClr val="000000"/>
                </a:solidFill>
                <a:latin typeface="Montserrat"/>
                <a:ea typeface="Montserrat"/>
                <a:cs typeface="Montserrat"/>
                <a:sym typeface="Montserrat"/>
              </a:rPr>
              <a:t>Suffers from knee problem.</a:t>
            </a:r>
          </a:p>
          <a:p>
            <a:pPr algn="r">
              <a:lnSpc>
                <a:spcPts val="3064"/>
              </a:lnSpc>
            </a:pPr>
            <a:endParaRPr lang="en-US" sz="2220" spc="217">
              <a:solidFill>
                <a:srgbClr val="000000"/>
              </a:solidFill>
              <a:latin typeface="Montserrat"/>
              <a:ea typeface="Montserrat"/>
              <a:cs typeface="Montserrat"/>
              <a:sym typeface="Montserrat"/>
            </a:endParaRPr>
          </a:p>
        </p:txBody>
      </p:sp>
      <p:sp>
        <p:nvSpPr>
          <p:cNvPr id="50" name="TextBox 50"/>
          <p:cNvSpPr txBox="1"/>
          <p:nvPr/>
        </p:nvSpPr>
        <p:spPr>
          <a:xfrm>
            <a:off x="975416" y="6126138"/>
            <a:ext cx="6009082" cy="2273332"/>
          </a:xfrm>
          <a:prstGeom prst="rect">
            <a:avLst/>
          </a:prstGeom>
        </p:spPr>
        <p:txBody>
          <a:bodyPr lIns="0" tIns="0" rIns="0" bIns="0" rtlCol="0" anchor="t">
            <a:spAutoFit/>
          </a:bodyPr>
          <a:lstStyle/>
          <a:p>
            <a:pPr marL="479479" lvl="1" indent="-239740" algn="l">
              <a:lnSpc>
                <a:spcPts val="3064"/>
              </a:lnSpc>
              <a:buFont typeface="Arial"/>
              <a:buChar char="•"/>
            </a:pPr>
            <a:r>
              <a:rPr lang="en-US" sz="2220" spc="217">
                <a:solidFill>
                  <a:srgbClr val="000000"/>
                </a:solidFill>
                <a:latin typeface="Montserrat"/>
                <a:ea typeface="Montserrat"/>
                <a:cs typeface="Montserrat"/>
                <a:sym typeface="Montserrat"/>
              </a:rPr>
              <a:t>Had a severe knee pain</a:t>
            </a:r>
          </a:p>
          <a:p>
            <a:pPr marL="479479" lvl="1" indent="-239740" algn="l">
              <a:lnSpc>
                <a:spcPts val="3064"/>
              </a:lnSpc>
              <a:buFont typeface="Arial"/>
              <a:buChar char="•"/>
            </a:pPr>
            <a:r>
              <a:rPr lang="en-US" sz="2220" spc="217">
                <a:solidFill>
                  <a:srgbClr val="000000"/>
                </a:solidFill>
                <a:latin typeface="Montserrat"/>
                <a:ea typeface="Montserrat"/>
                <a:cs typeface="Montserrat"/>
                <a:sym typeface="Montserrat"/>
              </a:rPr>
              <a:t>Wanted a place for workout</a:t>
            </a:r>
          </a:p>
          <a:p>
            <a:pPr marL="479479" lvl="1" indent="-239740" algn="l">
              <a:lnSpc>
                <a:spcPts val="3064"/>
              </a:lnSpc>
              <a:buFont typeface="Arial"/>
              <a:buChar char="•"/>
            </a:pPr>
            <a:r>
              <a:rPr lang="en-US" sz="2220" spc="217">
                <a:solidFill>
                  <a:srgbClr val="000000"/>
                </a:solidFill>
                <a:latin typeface="Montserrat"/>
                <a:ea typeface="Montserrat"/>
                <a:cs typeface="Montserrat"/>
                <a:sym typeface="Montserrat"/>
              </a:rPr>
              <a:t>Was very fat</a:t>
            </a:r>
          </a:p>
          <a:p>
            <a:pPr marL="479479" lvl="1" indent="-239740" algn="l">
              <a:lnSpc>
                <a:spcPts val="3064"/>
              </a:lnSpc>
              <a:buFont typeface="Arial"/>
              <a:buChar char="•"/>
            </a:pPr>
            <a:r>
              <a:rPr lang="en-US" sz="2220" spc="217">
                <a:solidFill>
                  <a:srgbClr val="000000"/>
                </a:solidFill>
                <a:latin typeface="Montserrat"/>
                <a:ea typeface="Montserrat"/>
                <a:cs typeface="Montserrat"/>
                <a:sym typeface="Montserrat"/>
              </a:rPr>
              <a:t>Wanted a yoga class for his arthiritis</a:t>
            </a:r>
          </a:p>
          <a:p>
            <a:pPr algn="r">
              <a:lnSpc>
                <a:spcPts val="3064"/>
              </a:lnSpc>
            </a:pPr>
            <a:endParaRPr lang="en-US" sz="2220" spc="217">
              <a:solidFill>
                <a:srgbClr val="000000"/>
              </a:solidFill>
              <a:latin typeface="Montserrat"/>
              <a:ea typeface="Montserrat"/>
              <a:cs typeface="Montserrat"/>
              <a:sym typeface="Montserrat"/>
            </a:endParaRPr>
          </a:p>
        </p:txBody>
      </p:sp>
      <p:sp>
        <p:nvSpPr>
          <p:cNvPr id="51" name="TextBox 51"/>
          <p:cNvSpPr txBox="1"/>
          <p:nvPr/>
        </p:nvSpPr>
        <p:spPr>
          <a:xfrm>
            <a:off x="8323499" y="2278817"/>
            <a:ext cx="8102130" cy="1892332"/>
          </a:xfrm>
          <a:prstGeom prst="rect">
            <a:avLst/>
          </a:prstGeom>
        </p:spPr>
        <p:txBody>
          <a:bodyPr lIns="0" tIns="0" rIns="0" bIns="0" rtlCol="0" anchor="t">
            <a:spAutoFit/>
          </a:bodyPr>
          <a:lstStyle/>
          <a:p>
            <a:pPr marL="479479" lvl="1" indent="-239740" algn="just">
              <a:lnSpc>
                <a:spcPts val="3064"/>
              </a:lnSpc>
              <a:buFont typeface="Arial"/>
              <a:buChar char="•"/>
            </a:pPr>
            <a:r>
              <a:rPr lang="en-US" sz="2220" spc="217">
                <a:solidFill>
                  <a:srgbClr val="000000"/>
                </a:solidFill>
                <a:latin typeface="Montserrat"/>
                <a:ea typeface="Montserrat"/>
                <a:cs typeface="Montserrat"/>
                <a:sym typeface="Montserrat"/>
              </a:rPr>
              <a:t>Can he get a low priced gym</a:t>
            </a:r>
          </a:p>
          <a:p>
            <a:pPr marL="479479" lvl="1" indent="-239740" algn="just">
              <a:lnSpc>
                <a:spcPts val="3064"/>
              </a:lnSpc>
              <a:buFont typeface="Arial"/>
              <a:buChar char="•"/>
            </a:pPr>
            <a:r>
              <a:rPr lang="en-US" sz="2220" spc="217">
                <a:solidFill>
                  <a:srgbClr val="000000"/>
                </a:solidFill>
                <a:latin typeface="Montserrat"/>
                <a:ea typeface="Montserrat"/>
                <a:cs typeface="Montserrat"/>
                <a:sym typeface="Montserrat"/>
              </a:rPr>
              <a:t>Was not very comfortable with his knee problem</a:t>
            </a:r>
          </a:p>
          <a:p>
            <a:pPr marL="479479" lvl="1" indent="-239740" algn="just">
              <a:lnSpc>
                <a:spcPts val="3064"/>
              </a:lnSpc>
              <a:buFont typeface="Arial"/>
              <a:buChar char="•"/>
            </a:pPr>
            <a:r>
              <a:rPr lang="en-US" sz="2220" spc="217">
                <a:solidFill>
                  <a:srgbClr val="000000"/>
                </a:solidFill>
                <a:latin typeface="Montserrat"/>
                <a:ea typeface="Montserrat"/>
                <a:cs typeface="Montserrat"/>
                <a:sym typeface="Montserrat"/>
              </a:rPr>
              <a:t>Got very fat.</a:t>
            </a:r>
          </a:p>
          <a:p>
            <a:pPr marL="479479" lvl="1" indent="-239740" algn="just">
              <a:lnSpc>
                <a:spcPts val="3064"/>
              </a:lnSpc>
              <a:buFont typeface="Arial"/>
              <a:buChar char="•"/>
            </a:pPr>
            <a:r>
              <a:rPr lang="en-US" sz="2220" spc="217">
                <a:solidFill>
                  <a:srgbClr val="000000"/>
                </a:solidFill>
                <a:latin typeface="Montserrat"/>
                <a:ea typeface="Montserrat"/>
                <a:cs typeface="Montserrat"/>
                <a:sym typeface="Montserrat"/>
              </a:rPr>
              <a:t>feared that he might be body shamed</a:t>
            </a:r>
          </a:p>
        </p:txBody>
      </p:sp>
      <p:sp>
        <p:nvSpPr>
          <p:cNvPr id="52" name="TextBox 52"/>
          <p:cNvSpPr txBox="1"/>
          <p:nvPr/>
        </p:nvSpPr>
        <p:spPr>
          <a:xfrm>
            <a:off x="8323499" y="5616297"/>
            <a:ext cx="8102130" cy="2273332"/>
          </a:xfrm>
          <a:prstGeom prst="rect">
            <a:avLst/>
          </a:prstGeom>
        </p:spPr>
        <p:txBody>
          <a:bodyPr lIns="0" tIns="0" rIns="0" bIns="0" rtlCol="0" anchor="t">
            <a:spAutoFit/>
          </a:bodyPr>
          <a:lstStyle/>
          <a:p>
            <a:pPr marL="479479" lvl="1" indent="-239740" algn="just">
              <a:lnSpc>
                <a:spcPts val="3064"/>
              </a:lnSpc>
              <a:buFont typeface="Arial"/>
              <a:buChar char="•"/>
            </a:pPr>
            <a:r>
              <a:rPr lang="en-US" sz="2220" spc="217">
                <a:solidFill>
                  <a:srgbClr val="000000"/>
                </a:solidFill>
                <a:latin typeface="Montserrat"/>
                <a:ea typeface="Montserrat"/>
                <a:cs typeface="Montserrat"/>
                <a:sym typeface="Montserrat"/>
              </a:rPr>
              <a:t>His arthiritis could get better.</a:t>
            </a:r>
          </a:p>
          <a:p>
            <a:pPr marL="479479" lvl="1" indent="-239740" algn="just">
              <a:lnSpc>
                <a:spcPts val="3064"/>
              </a:lnSpc>
              <a:buFont typeface="Arial"/>
              <a:buChar char="•"/>
            </a:pPr>
            <a:r>
              <a:rPr lang="en-US" sz="2220" spc="217">
                <a:solidFill>
                  <a:srgbClr val="000000"/>
                </a:solidFill>
                <a:latin typeface="Montserrat"/>
                <a:ea typeface="Montserrat"/>
                <a:cs typeface="Montserrat"/>
                <a:sym typeface="Montserrat"/>
              </a:rPr>
              <a:t>He wanted to build his muscles.</a:t>
            </a:r>
          </a:p>
          <a:p>
            <a:pPr marL="479479" lvl="1" indent="-239740" algn="just">
              <a:lnSpc>
                <a:spcPts val="3064"/>
              </a:lnSpc>
              <a:buFont typeface="Arial"/>
              <a:buChar char="•"/>
            </a:pPr>
            <a:r>
              <a:rPr lang="en-US" sz="2220" spc="217">
                <a:solidFill>
                  <a:srgbClr val="000000"/>
                </a:solidFill>
                <a:latin typeface="Montserrat"/>
                <a:ea typeface="Montserrat"/>
                <a:cs typeface="Montserrat"/>
                <a:sym typeface="Montserrat"/>
              </a:rPr>
              <a:t>Wants to look good.</a:t>
            </a:r>
          </a:p>
          <a:p>
            <a:pPr marL="479479" lvl="1" indent="-239740" algn="just">
              <a:lnSpc>
                <a:spcPts val="3064"/>
              </a:lnSpc>
              <a:buFont typeface="Arial"/>
              <a:buChar char="•"/>
            </a:pPr>
            <a:r>
              <a:rPr lang="en-US" sz="2220" spc="217">
                <a:solidFill>
                  <a:srgbClr val="000000"/>
                </a:solidFill>
                <a:latin typeface="Montserrat"/>
                <a:ea typeface="Montserrat"/>
                <a:cs typeface="Montserrat"/>
                <a:sym typeface="Montserrat"/>
              </a:rPr>
              <a:t>Wants to make impressions on his friends</a:t>
            </a:r>
          </a:p>
          <a:p>
            <a:pPr marL="479479" lvl="1" indent="-239740" algn="just">
              <a:lnSpc>
                <a:spcPts val="3064"/>
              </a:lnSpc>
              <a:buFont typeface="Arial"/>
              <a:buChar char="•"/>
            </a:pPr>
            <a:r>
              <a:rPr lang="en-US" sz="2220" spc="217">
                <a:solidFill>
                  <a:srgbClr val="000000"/>
                </a:solidFill>
                <a:latin typeface="Montserrat"/>
                <a:ea typeface="Montserrat"/>
                <a:cs typeface="Montserrat"/>
                <a:sym typeface="Montserrat"/>
              </a:rPr>
              <a:t>He wanted to walk nicely with people and not feel any pain.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rot="5400000">
            <a:off x="8970932" y="-8797269"/>
            <a:ext cx="346136" cy="17940675"/>
            <a:chOff x="0" y="0"/>
            <a:chExt cx="91164" cy="4725116"/>
          </a:xfrm>
        </p:grpSpPr>
        <p:sp>
          <p:nvSpPr>
            <p:cNvPr id="4" name="Freeform 4"/>
            <p:cNvSpPr/>
            <p:nvPr/>
          </p:nvSpPr>
          <p:spPr>
            <a:xfrm>
              <a:off x="0" y="0"/>
              <a:ext cx="91164" cy="4725116"/>
            </a:xfrm>
            <a:custGeom>
              <a:avLst/>
              <a:gdLst/>
              <a:ahLst/>
              <a:cxnLst/>
              <a:rect l="l" t="t" r="r" b="b"/>
              <a:pathLst>
                <a:path w="91164" h="4725116">
                  <a:moveTo>
                    <a:pt x="0" y="0"/>
                  </a:moveTo>
                  <a:lnTo>
                    <a:pt x="91164" y="0"/>
                  </a:lnTo>
                  <a:lnTo>
                    <a:pt x="91164" y="4725116"/>
                  </a:lnTo>
                  <a:lnTo>
                    <a:pt x="0" y="4725116"/>
                  </a:lnTo>
                  <a:close/>
                </a:path>
              </a:pathLst>
            </a:custGeom>
            <a:solidFill>
              <a:srgbClr val="CCCCCC"/>
            </a:solidFill>
          </p:spPr>
          <p:txBody>
            <a:bodyPr/>
            <a:lstStyle/>
            <a:p>
              <a:endParaRPr lang="en-IN"/>
            </a:p>
          </p:txBody>
        </p:sp>
        <p:sp>
          <p:nvSpPr>
            <p:cNvPr id="5" name="TextBox 5"/>
            <p:cNvSpPr txBox="1"/>
            <p:nvPr/>
          </p:nvSpPr>
          <p:spPr>
            <a:xfrm>
              <a:off x="0" y="-38100"/>
              <a:ext cx="91164" cy="4763216"/>
            </a:xfrm>
            <a:prstGeom prst="rect">
              <a:avLst/>
            </a:prstGeom>
          </p:spPr>
          <p:txBody>
            <a:bodyPr lIns="50800" tIns="50800" rIns="50800" bIns="50800" rtlCol="0" anchor="ctr"/>
            <a:lstStyle/>
            <a:p>
              <a:pPr algn="ctr">
                <a:lnSpc>
                  <a:spcPts val="3483"/>
                </a:lnSpc>
              </a:pPr>
              <a:endParaRPr/>
            </a:p>
          </p:txBody>
        </p:sp>
      </p:grpSp>
      <p:grpSp>
        <p:nvGrpSpPr>
          <p:cNvPr id="6" name="Group 6"/>
          <p:cNvGrpSpPr/>
          <p:nvPr/>
        </p:nvGrpSpPr>
        <p:grpSpPr>
          <a:xfrm>
            <a:off x="0" y="0"/>
            <a:ext cx="347325" cy="10287000"/>
            <a:chOff x="0" y="0"/>
            <a:chExt cx="91477" cy="2709333"/>
          </a:xfrm>
        </p:grpSpPr>
        <p:sp>
          <p:nvSpPr>
            <p:cNvPr id="7" name="Freeform 7"/>
            <p:cNvSpPr/>
            <p:nvPr/>
          </p:nvSpPr>
          <p:spPr>
            <a:xfrm>
              <a:off x="0" y="0"/>
              <a:ext cx="91477" cy="2709333"/>
            </a:xfrm>
            <a:custGeom>
              <a:avLst/>
              <a:gdLst/>
              <a:ahLst/>
              <a:cxnLst/>
              <a:rect l="l" t="t" r="r" b="b"/>
              <a:pathLst>
                <a:path w="91477" h="2709333">
                  <a:moveTo>
                    <a:pt x="0" y="0"/>
                  </a:moveTo>
                  <a:lnTo>
                    <a:pt x="91477" y="0"/>
                  </a:lnTo>
                  <a:lnTo>
                    <a:pt x="91477" y="2709333"/>
                  </a:lnTo>
                  <a:lnTo>
                    <a:pt x="0" y="2709333"/>
                  </a:lnTo>
                  <a:close/>
                </a:path>
              </a:pathLst>
            </a:custGeom>
            <a:solidFill>
              <a:srgbClr val="CCCCCC"/>
            </a:solidFill>
          </p:spPr>
          <p:txBody>
            <a:bodyPr/>
            <a:lstStyle/>
            <a:p>
              <a:endParaRPr lang="en-IN"/>
            </a:p>
          </p:txBody>
        </p:sp>
        <p:sp>
          <p:nvSpPr>
            <p:cNvPr id="8" name="TextBox 8"/>
            <p:cNvSpPr txBox="1"/>
            <p:nvPr/>
          </p:nvSpPr>
          <p:spPr>
            <a:xfrm>
              <a:off x="0" y="-38100"/>
              <a:ext cx="91477" cy="2747433"/>
            </a:xfrm>
            <a:prstGeom prst="rect">
              <a:avLst/>
            </a:prstGeom>
          </p:spPr>
          <p:txBody>
            <a:bodyPr lIns="50800" tIns="50800" rIns="50800" bIns="50800" rtlCol="0" anchor="ctr"/>
            <a:lstStyle/>
            <a:p>
              <a:pPr algn="ctr">
                <a:lnSpc>
                  <a:spcPts val="3483"/>
                </a:lnSpc>
              </a:pPr>
              <a:endParaRPr/>
            </a:p>
          </p:txBody>
        </p:sp>
      </p:grpSp>
      <p:sp>
        <p:nvSpPr>
          <p:cNvPr id="9" name="Freeform 9"/>
          <p:cNvSpPr/>
          <p:nvPr/>
        </p:nvSpPr>
        <p:spPr>
          <a:xfrm>
            <a:off x="-2517372" y="-5135079"/>
            <a:ext cx="6709932" cy="6885191"/>
          </a:xfrm>
          <a:custGeom>
            <a:avLst/>
            <a:gdLst/>
            <a:ahLst/>
            <a:cxnLst/>
            <a:rect l="l" t="t" r="r" b="b"/>
            <a:pathLst>
              <a:path w="6709932" h="6885191">
                <a:moveTo>
                  <a:pt x="0" y="0"/>
                </a:moveTo>
                <a:lnTo>
                  <a:pt x="6709932" y="0"/>
                </a:lnTo>
                <a:lnTo>
                  <a:pt x="6709932" y="6885191"/>
                </a:lnTo>
                <a:lnTo>
                  <a:pt x="0" y="68851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10" name="Group 10"/>
          <p:cNvGrpSpPr/>
          <p:nvPr/>
        </p:nvGrpSpPr>
        <p:grpSpPr>
          <a:xfrm>
            <a:off x="264743" y="346136"/>
            <a:ext cx="6581934" cy="725855"/>
            <a:chOff x="0" y="0"/>
            <a:chExt cx="1733514" cy="191172"/>
          </a:xfrm>
        </p:grpSpPr>
        <p:sp>
          <p:nvSpPr>
            <p:cNvPr id="11" name="Freeform 11"/>
            <p:cNvSpPr/>
            <p:nvPr/>
          </p:nvSpPr>
          <p:spPr>
            <a:xfrm>
              <a:off x="0" y="0"/>
              <a:ext cx="1733514" cy="191172"/>
            </a:xfrm>
            <a:custGeom>
              <a:avLst/>
              <a:gdLst/>
              <a:ahLst/>
              <a:cxnLst/>
              <a:rect l="l" t="t" r="r" b="b"/>
              <a:pathLst>
                <a:path w="1733514" h="191172">
                  <a:moveTo>
                    <a:pt x="0" y="0"/>
                  </a:moveTo>
                  <a:lnTo>
                    <a:pt x="1733514" y="0"/>
                  </a:lnTo>
                  <a:lnTo>
                    <a:pt x="1733514" y="191172"/>
                  </a:lnTo>
                  <a:lnTo>
                    <a:pt x="0" y="191172"/>
                  </a:lnTo>
                  <a:close/>
                </a:path>
              </a:pathLst>
            </a:custGeom>
            <a:solidFill>
              <a:srgbClr val="58B4E0"/>
            </a:solidFill>
          </p:spPr>
          <p:txBody>
            <a:bodyPr/>
            <a:lstStyle/>
            <a:p>
              <a:endParaRPr lang="en-IN"/>
            </a:p>
          </p:txBody>
        </p:sp>
        <p:sp>
          <p:nvSpPr>
            <p:cNvPr id="12" name="TextBox 12"/>
            <p:cNvSpPr txBox="1"/>
            <p:nvPr/>
          </p:nvSpPr>
          <p:spPr>
            <a:xfrm>
              <a:off x="0" y="-38100"/>
              <a:ext cx="1733514" cy="229272"/>
            </a:xfrm>
            <a:prstGeom prst="rect">
              <a:avLst/>
            </a:prstGeom>
          </p:spPr>
          <p:txBody>
            <a:bodyPr lIns="50800" tIns="50800" rIns="50800" bIns="50800" rtlCol="0" anchor="ctr"/>
            <a:lstStyle/>
            <a:p>
              <a:pPr algn="ctr">
                <a:lnSpc>
                  <a:spcPts val="3483"/>
                </a:lnSpc>
              </a:pPr>
              <a:endParaRPr/>
            </a:p>
          </p:txBody>
        </p:sp>
      </p:grpSp>
      <p:grpSp>
        <p:nvGrpSpPr>
          <p:cNvPr id="13" name="Group 13"/>
          <p:cNvGrpSpPr/>
          <p:nvPr/>
        </p:nvGrpSpPr>
        <p:grpSpPr>
          <a:xfrm rot="5400000">
            <a:off x="9144595" y="1143595"/>
            <a:ext cx="346136" cy="17940675"/>
            <a:chOff x="0" y="0"/>
            <a:chExt cx="91164" cy="4725116"/>
          </a:xfrm>
        </p:grpSpPr>
        <p:sp>
          <p:nvSpPr>
            <p:cNvPr id="14" name="Freeform 14"/>
            <p:cNvSpPr/>
            <p:nvPr/>
          </p:nvSpPr>
          <p:spPr>
            <a:xfrm>
              <a:off x="0" y="0"/>
              <a:ext cx="91164" cy="4725116"/>
            </a:xfrm>
            <a:custGeom>
              <a:avLst/>
              <a:gdLst/>
              <a:ahLst/>
              <a:cxnLst/>
              <a:rect l="l" t="t" r="r" b="b"/>
              <a:pathLst>
                <a:path w="91164" h="4725116">
                  <a:moveTo>
                    <a:pt x="0" y="0"/>
                  </a:moveTo>
                  <a:lnTo>
                    <a:pt x="91164" y="0"/>
                  </a:lnTo>
                  <a:lnTo>
                    <a:pt x="91164" y="4725116"/>
                  </a:lnTo>
                  <a:lnTo>
                    <a:pt x="0" y="4725116"/>
                  </a:lnTo>
                  <a:close/>
                </a:path>
              </a:pathLst>
            </a:custGeom>
            <a:solidFill>
              <a:srgbClr val="CCCCCC"/>
            </a:solidFill>
          </p:spPr>
          <p:txBody>
            <a:bodyPr/>
            <a:lstStyle/>
            <a:p>
              <a:endParaRPr lang="en-IN"/>
            </a:p>
          </p:txBody>
        </p:sp>
        <p:sp>
          <p:nvSpPr>
            <p:cNvPr id="15" name="TextBox 15"/>
            <p:cNvSpPr txBox="1"/>
            <p:nvPr/>
          </p:nvSpPr>
          <p:spPr>
            <a:xfrm>
              <a:off x="0" y="-38100"/>
              <a:ext cx="91164" cy="4763216"/>
            </a:xfrm>
            <a:prstGeom prst="rect">
              <a:avLst/>
            </a:prstGeom>
          </p:spPr>
          <p:txBody>
            <a:bodyPr lIns="50800" tIns="50800" rIns="50800" bIns="50800" rtlCol="0" anchor="ctr"/>
            <a:lstStyle/>
            <a:p>
              <a:pPr algn="ctr">
                <a:lnSpc>
                  <a:spcPts val="3483"/>
                </a:lnSpc>
              </a:pPr>
              <a:endParaRPr/>
            </a:p>
          </p:txBody>
        </p:sp>
      </p:grpSp>
      <p:grpSp>
        <p:nvGrpSpPr>
          <p:cNvPr id="16" name="Group 16"/>
          <p:cNvGrpSpPr/>
          <p:nvPr/>
        </p:nvGrpSpPr>
        <p:grpSpPr>
          <a:xfrm>
            <a:off x="17940675" y="0"/>
            <a:ext cx="347325" cy="10287000"/>
            <a:chOff x="0" y="0"/>
            <a:chExt cx="91477" cy="2709333"/>
          </a:xfrm>
        </p:grpSpPr>
        <p:sp>
          <p:nvSpPr>
            <p:cNvPr id="17" name="Freeform 17"/>
            <p:cNvSpPr/>
            <p:nvPr/>
          </p:nvSpPr>
          <p:spPr>
            <a:xfrm>
              <a:off x="0" y="0"/>
              <a:ext cx="91477" cy="2709333"/>
            </a:xfrm>
            <a:custGeom>
              <a:avLst/>
              <a:gdLst/>
              <a:ahLst/>
              <a:cxnLst/>
              <a:rect l="l" t="t" r="r" b="b"/>
              <a:pathLst>
                <a:path w="91477" h="2709333">
                  <a:moveTo>
                    <a:pt x="0" y="0"/>
                  </a:moveTo>
                  <a:lnTo>
                    <a:pt x="91477" y="0"/>
                  </a:lnTo>
                  <a:lnTo>
                    <a:pt x="91477" y="2709333"/>
                  </a:lnTo>
                  <a:lnTo>
                    <a:pt x="0" y="2709333"/>
                  </a:lnTo>
                  <a:close/>
                </a:path>
              </a:pathLst>
            </a:custGeom>
            <a:solidFill>
              <a:srgbClr val="CCCCCC"/>
            </a:solidFill>
          </p:spPr>
          <p:txBody>
            <a:bodyPr/>
            <a:lstStyle/>
            <a:p>
              <a:endParaRPr lang="en-IN"/>
            </a:p>
          </p:txBody>
        </p:sp>
        <p:sp>
          <p:nvSpPr>
            <p:cNvPr id="18" name="TextBox 18"/>
            <p:cNvSpPr txBox="1"/>
            <p:nvPr/>
          </p:nvSpPr>
          <p:spPr>
            <a:xfrm>
              <a:off x="0" y="-38100"/>
              <a:ext cx="91477" cy="2747433"/>
            </a:xfrm>
            <a:prstGeom prst="rect">
              <a:avLst/>
            </a:prstGeom>
          </p:spPr>
          <p:txBody>
            <a:bodyPr lIns="50800" tIns="50800" rIns="50800" bIns="50800" rtlCol="0" anchor="ctr"/>
            <a:lstStyle/>
            <a:p>
              <a:pPr algn="ctr">
                <a:lnSpc>
                  <a:spcPts val="3483"/>
                </a:lnSpc>
              </a:pPr>
              <a:endParaRPr/>
            </a:p>
          </p:txBody>
        </p:sp>
      </p:grpSp>
      <p:sp>
        <p:nvSpPr>
          <p:cNvPr id="19" name="Freeform 19"/>
          <p:cNvSpPr/>
          <p:nvPr/>
        </p:nvSpPr>
        <p:spPr>
          <a:xfrm>
            <a:off x="13918617" y="-6065384"/>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20" name="Group 20"/>
          <p:cNvGrpSpPr/>
          <p:nvPr/>
        </p:nvGrpSpPr>
        <p:grpSpPr>
          <a:xfrm>
            <a:off x="446041" y="1683807"/>
            <a:ext cx="6648733" cy="3086100"/>
            <a:chOff x="0" y="0"/>
            <a:chExt cx="1751107" cy="812800"/>
          </a:xfrm>
        </p:grpSpPr>
        <p:sp>
          <p:nvSpPr>
            <p:cNvPr id="21" name="Freeform 21"/>
            <p:cNvSpPr/>
            <p:nvPr/>
          </p:nvSpPr>
          <p:spPr>
            <a:xfrm>
              <a:off x="0" y="0"/>
              <a:ext cx="1751107" cy="812800"/>
            </a:xfrm>
            <a:custGeom>
              <a:avLst/>
              <a:gdLst/>
              <a:ahLst/>
              <a:cxnLst/>
              <a:rect l="l" t="t" r="r" b="b"/>
              <a:pathLst>
                <a:path w="1751107" h="812800">
                  <a:moveTo>
                    <a:pt x="59385" y="0"/>
                  </a:moveTo>
                  <a:lnTo>
                    <a:pt x="1691721" y="0"/>
                  </a:lnTo>
                  <a:cubicBezTo>
                    <a:pt x="1707471" y="0"/>
                    <a:pt x="1722576" y="6257"/>
                    <a:pt x="1733713" y="17394"/>
                  </a:cubicBezTo>
                  <a:cubicBezTo>
                    <a:pt x="1744850" y="28531"/>
                    <a:pt x="1751107" y="43635"/>
                    <a:pt x="1751107" y="59385"/>
                  </a:cubicBezTo>
                  <a:lnTo>
                    <a:pt x="1751107" y="753415"/>
                  </a:lnTo>
                  <a:cubicBezTo>
                    <a:pt x="1751107" y="769165"/>
                    <a:pt x="1744850" y="784269"/>
                    <a:pt x="1733713" y="795406"/>
                  </a:cubicBezTo>
                  <a:cubicBezTo>
                    <a:pt x="1722576" y="806543"/>
                    <a:pt x="1707471" y="812800"/>
                    <a:pt x="1691721" y="812800"/>
                  </a:cubicBezTo>
                  <a:lnTo>
                    <a:pt x="59385" y="812800"/>
                  </a:lnTo>
                  <a:cubicBezTo>
                    <a:pt x="43635" y="812800"/>
                    <a:pt x="28531" y="806543"/>
                    <a:pt x="17394" y="795406"/>
                  </a:cubicBezTo>
                  <a:cubicBezTo>
                    <a:pt x="6257" y="784269"/>
                    <a:pt x="0" y="769165"/>
                    <a:pt x="0" y="753415"/>
                  </a:cubicBezTo>
                  <a:lnTo>
                    <a:pt x="0" y="59385"/>
                  </a:lnTo>
                  <a:cubicBezTo>
                    <a:pt x="0" y="43635"/>
                    <a:pt x="6257" y="28531"/>
                    <a:pt x="17394" y="17394"/>
                  </a:cubicBezTo>
                  <a:cubicBezTo>
                    <a:pt x="28531" y="6257"/>
                    <a:pt x="43635" y="0"/>
                    <a:pt x="59385" y="0"/>
                  </a:cubicBezTo>
                  <a:close/>
                </a:path>
              </a:pathLst>
            </a:custGeom>
            <a:solidFill>
              <a:srgbClr val="000000">
                <a:alpha val="0"/>
              </a:srgbClr>
            </a:solidFill>
            <a:ln w="19050" cap="rnd">
              <a:solidFill>
                <a:srgbClr val="000000"/>
              </a:solidFill>
              <a:prstDash val="solid"/>
              <a:round/>
            </a:ln>
          </p:spPr>
          <p:txBody>
            <a:bodyPr/>
            <a:lstStyle/>
            <a:p>
              <a:endParaRPr lang="en-IN"/>
            </a:p>
          </p:txBody>
        </p:sp>
        <p:sp>
          <p:nvSpPr>
            <p:cNvPr id="22" name="TextBox 22"/>
            <p:cNvSpPr txBox="1"/>
            <p:nvPr/>
          </p:nvSpPr>
          <p:spPr>
            <a:xfrm>
              <a:off x="0" y="-38100"/>
              <a:ext cx="1751107" cy="850900"/>
            </a:xfrm>
            <a:prstGeom prst="rect">
              <a:avLst/>
            </a:prstGeom>
          </p:spPr>
          <p:txBody>
            <a:bodyPr lIns="50800" tIns="50800" rIns="50800" bIns="50800" rtlCol="0" anchor="ctr"/>
            <a:lstStyle/>
            <a:p>
              <a:pPr algn="ctr">
                <a:lnSpc>
                  <a:spcPts val="3483"/>
                </a:lnSpc>
              </a:pPr>
              <a:endParaRPr/>
            </a:p>
          </p:txBody>
        </p:sp>
      </p:grpSp>
      <p:grpSp>
        <p:nvGrpSpPr>
          <p:cNvPr id="23" name="Group 23"/>
          <p:cNvGrpSpPr/>
          <p:nvPr/>
        </p:nvGrpSpPr>
        <p:grpSpPr>
          <a:xfrm>
            <a:off x="655591" y="5646090"/>
            <a:ext cx="6648733" cy="3086100"/>
            <a:chOff x="0" y="0"/>
            <a:chExt cx="1751107" cy="812800"/>
          </a:xfrm>
        </p:grpSpPr>
        <p:sp>
          <p:nvSpPr>
            <p:cNvPr id="24" name="Freeform 24"/>
            <p:cNvSpPr/>
            <p:nvPr/>
          </p:nvSpPr>
          <p:spPr>
            <a:xfrm>
              <a:off x="0" y="0"/>
              <a:ext cx="1751107" cy="812800"/>
            </a:xfrm>
            <a:custGeom>
              <a:avLst/>
              <a:gdLst/>
              <a:ahLst/>
              <a:cxnLst/>
              <a:rect l="l" t="t" r="r" b="b"/>
              <a:pathLst>
                <a:path w="1751107" h="812800">
                  <a:moveTo>
                    <a:pt x="59385" y="0"/>
                  </a:moveTo>
                  <a:lnTo>
                    <a:pt x="1691721" y="0"/>
                  </a:lnTo>
                  <a:cubicBezTo>
                    <a:pt x="1707471" y="0"/>
                    <a:pt x="1722576" y="6257"/>
                    <a:pt x="1733713" y="17394"/>
                  </a:cubicBezTo>
                  <a:cubicBezTo>
                    <a:pt x="1744850" y="28531"/>
                    <a:pt x="1751107" y="43635"/>
                    <a:pt x="1751107" y="59385"/>
                  </a:cubicBezTo>
                  <a:lnTo>
                    <a:pt x="1751107" y="753415"/>
                  </a:lnTo>
                  <a:cubicBezTo>
                    <a:pt x="1751107" y="769165"/>
                    <a:pt x="1744850" y="784269"/>
                    <a:pt x="1733713" y="795406"/>
                  </a:cubicBezTo>
                  <a:cubicBezTo>
                    <a:pt x="1722576" y="806543"/>
                    <a:pt x="1707471" y="812800"/>
                    <a:pt x="1691721" y="812800"/>
                  </a:cubicBezTo>
                  <a:lnTo>
                    <a:pt x="59385" y="812800"/>
                  </a:lnTo>
                  <a:cubicBezTo>
                    <a:pt x="43635" y="812800"/>
                    <a:pt x="28531" y="806543"/>
                    <a:pt x="17394" y="795406"/>
                  </a:cubicBezTo>
                  <a:cubicBezTo>
                    <a:pt x="6257" y="784269"/>
                    <a:pt x="0" y="769165"/>
                    <a:pt x="0" y="753415"/>
                  </a:cubicBezTo>
                  <a:lnTo>
                    <a:pt x="0" y="59385"/>
                  </a:lnTo>
                  <a:cubicBezTo>
                    <a:pt x="0" y="43635"/>
                    <a:pt x="6257" y="28531"/>
                    <a:pt x="17394" y="17394"/>
                  </a:cubicBezTo>
                  <a:cubicBezTo>
                    <a:pt x="28531" y="6257"/>
                    <a:pt x="43635" y="0"/>
                    <a:pt x="59385" y="0"/>
                  </a:cubicBezTo>
                  <a:close/>
                </a:path>
              </a:pathLst>
            </a:custGeom>
            <a:solidFill>
              <a:srgbClr val="000000">
                <a:alpha val="0"/>
              </a:srgbClr>
            </a:solidFill>
            <a:ln w="19050" cap="rnd">
              <a:solidFill>
                <a:srgbClr val="000000"/>
              </a:solidFill>
              <a:prstDash val="solid"/>
              <a:round/>
            </a:ln>
          </p:spPr>
          <p:txBody>
            <a:bodyPr/>
            <a:lstStyle/>
            <a:p>
              <a:endParaRPr lang="en-IN"/>
            </a:p>
          </p:txBody>
        </p:sp>
        <p:sp>
          <p:nvSpPr>
            <p:cNvPr id="25" name="TextBox 25"/>
            <p:cNvSpPr txBox="1"/>
            <p:nvPr/>
          </p:nvSpPr>
          <p:spPr>
            <a:xfrm>
              <a:off x="0" y="-38100"/>
              <a:ext cx="1751107" cy="850900"/>
            </a:xfrm>
            <a:prstGeom prst="rect">
              <a:avLst/>
            </a:prstGeom>
          </p:spPr>
          <p:txBody>
            <a:bodyPr lIns="50800" tIns="50800" rIns="50800" bIns="50800" rtlCol="0" anchor="ctr"/>
            <a:lstStyle/>
            <a:p>
              <a:pPr algn="ctr">
                <a:lnSpc>
                  <a:spcPts val="3483"/>
                </a:lnSpc>
              </a:pPr>
              <a:endParaRPr/>
            </a:p>
          </p:txBody>
        </p:sp>
      </p:grpSp>
      <p:grpSp>
        <p:nvGrpSpPr>
          <p:cNvPr id="26" name="Group 26"/>
          <p:cNvGrpSpPr/>
          <p:nvPr/>
        </p:nvGrpSpPr>
        <p:grpSpPr>
          <a:xfrm>
            <a:off x="7821925" y="1747117"/>
            <a:ext cx="9904970" cy="2884308"/>
            <a:chOff x="0" y="0"/>
            <a:chExt cx="2608716" cy="759653"/>
          </a:xfrm>
        </p:grpSpPr>
        <p:sp>
          <p:nvSpPr>
            <p:cNvPr id="27" name="Freeform 27"/>
            <p:cNvSpPr/>
            <p:nvPr/>
          </p:nvSpPr>
          <p:spPr>
            <a:xfrm>
              <a:off x="0" y="0"/>
              <a:ext cx="2608717" cy="759653"/>
            </a:xfrm>
            <a:custGeom>
              <a:avLst/>
              <a:gdLst/>
              <a:ahLst/>
              <a:cxnLst/>
              <a:rect l="l" t="t" r="r" b="b"/>
              <a:pathLst>
                <a:path w="2608717" h="759653">
                  <a:moveTo>
                    <a:pt x="39863" y="0"/>
                  </a:moveTo>
                  <a:lnTo>
                    <a:pt x="2568854" y="0"/>
                  </a:lnTo>
                  <a:cubicBezTo>
                    <a:pt x="2590869" y="0"/>
                    <a:pt x="2608717" y="17847"/>
                    <a:pt x="2608717" y="39863"/>
                  </a:cubicBezTo>
                  <a:lnTo>
                    <a:pt x="2608717" y="719791"/>
                  </a:lnTo>
                  <a:cubicBezTo>
                    <a:pt x="2608717" y="741806"/>
                    <a:pt x="2590869" y="759653"/>
                    <a:pt x="2568854" y="759653"/>
                  </a:cubicBezTo>
                  <a:lnTo>
                    <a:pt x="39863" y="759653"/>
                  </a:lnTo>
                  <a:cubicBezTo>
                    <a:pt x="17847" y="759653"/>
                    <a:pt x="0" y="741806"/>
                    <a:pt x="0" y="719791"/>
                  </a:cubicBezTo>
                  <a:lnTo>
                    <a:pt x="0" y="39863"/>
                  </a:lnTo>
                  <a:cubicBezTo>
                    <a:pt x="0" y="17847"/>
                    <a:pt x="17847" y="0"/>
                    <a:pt x="39863" y="0"/>
                  </a:cubicBezTo>
                  <a:close/>
                </a:path>
              </a:pathLst>
            </a:custGeom>
            <a:solidFill>
              <a:srgbClr val="000000">
                <a:alpha val="0"/>
              </a:srgbClr>
            </a:solidFill>
            <a:ln w="19050" cap="rnd">
              <a:solidFill>
                <a:srgbClr val="000000"/>
              </a:solidFill>
              <a:prstDash val="solid"/>
              <a:round/>
            </a:ln>
          </p:spPr>
          <p:txBody>
            <a:bodyPr/>
            <a:lstStyle/>
            <a:p>
              <a:endParaRPr lang="en-IN"/>
            </a:p>
          </p:txBody>
        </p:sp>
        <p:sp>
          <p:nvSpPr>
            <p:cNvPr id="28" name="TextBox 28"/>
            <p:cNvSpPr txBox="1"/>
            <p:nvPr/>
          </p:nvSpPr>
          <p:spPr>
            <a:xfrm>
              <a:off x="0" y="-38100"/>
              <a:ext cx="2608716" cy="797753"/>
            </a:xfrm>
            <a:prstGeom prst="rect">
              <a:avLst/>
            </a:prstGeom>
          </p:spPr>
          <p:txBody>
            <a:bodyPr lIns="50800" tIns="50800" rIns="50800" bIns="50800" rtlCol="0" anchor="ctr"/>
            <a:lstStyle/>
            <a:p>
              <a:pPr algn="ctr">
                <a:lnSpc>
                  <a:spcPts val="3483"/>
                </a:lnSpc>
              </a:pPr>
              <a:endParaRPr/>
            </a:p>
          </p:txBody>
        </p:sp>
      </p:grpSp>
      <p:grpSp>
        <p:nvGrpSpPr>
          <p:cNvPr id="29" name="Group 29"/>
          <p:cNvGrpSpPr/>
          <p:nvPr/>
        </p:nvGrpSpPr>
        <p:grpSpPr>
          <a:xfrm>
            <a:off x="7821925" y="4993375"/>
            <a:ext cx="9904970" cy="4086697"/>
            <a:chOff x="0" y="0"/>
            <a:chExt cx="2608716" cy="1076332"/>
          </a:xfrm>
        </p:grpSpPr>
        <p:sp>
          <p:nvSpPr>
            <p:cNvPr id="30" name="Freeform 30"/>
            <p:cNvSpPr/>
            <p:nvPr/>
          </p:nvSpPr>
          <p:spPr>
            <a:xfrm>
              <a:off x="0" y="0"/>
              <a:ext cx="2608717" cy="1076332"/>
            </a:xfrm>
            <a:custGeom>
              <a:avLst/>
              <a:gdLst/>
              <a:ahLst/>
              <a:cxnLst/>
              <a:rect l="l" t="t" r="r" b="b"/>
              <a:pathLst>
                <a:path w="2608717" h="1076332">
                  <a:moveTo>
                    <a:pt x="39863" y="0"/>
                  </a:moveTo>
                  <a:lnTo>
                    <a:pt x="2568854" y="0"/>
                  </a:lnTo>
                  <a:cubicBezTo>
                    <a:pt x="2590869" y="0"/>
                    <a:pt x="2608717" y="17847"/>
                    <a:pt x="2608717" y="39863"/>
                  </a:cubicBezTo>
                  <a:lnTo>
                    <a:pt x="2608717" y="1036469"/>
                  </a:lnTo>
                  <a:cubicBezTo>
                    <a:pt x="2608717" y="1058485"/>
                    <a:pt x="2590869" y="1076332"/>
                    <a:pt x="2568854" y="1076332"/>
                  </a:cubicBezTo>
                  <a:lnTo>
                    <a:pt x="39863" y="1076332"/>
                  </a:lnTo>
                  <a:cubicBezTo>
                    <a:pt x="17847" y="1076332"/>
                    <a:pt x="0" y="1058485"/>
                    <a:pt x="0" y="1036469"/>
                  </a:cubicBezTo>
                  <a:lnTo>
                    <a:pt x="0" y="39863"/>
                  </a:lnTo>
                  <a:cubicBezTo>
                    <a:pt x="0" y="17847"/>
                    <a:pt x="17847" y="0"/>
                    <a:pt x="39863" y="0"/>
                  </a:cubicBezTo>
                  <a:close/>
                </a:path>
              </a:pathLst>
            </a:custGeom>
            <a:solidFill>
              <a:srgbClr val="000000">
                <a:alpha val="0"/>
              </a:srgbClr>
            </a:solidFill>
            <a:ln w="19050" cap="rnd">
              <a:solidFill>
                <a:srgbClr val="000000"/>
              </a:solidFill>
              <a:prstDash val="solid"/>
              <a:round/>
            </a:ln>
          </p:spPr>
          <p:txBody>
            <a:bodyPr/>
            <a:lstStyle/>
            <a:p>
              <a:endParaRPr lang="en-IN"/>
            </a:p>
          </p:txBody>
        </p:sp>
        <p:sp>
          <p:nvSpPr>
            <p:cNvPr id="31" name="TextBox 31"/>
            <p:cNvSpPr txBox="1"/>
            <p:nvPr/>
          </p:nvSpPr>
          <p:spPr>
            <a:xfrm>
              <a:off x="0" y="-38100"/>
              <a:ext cx="2608716" cy="1114432"/>
            </a:xfrm>
            <a:prstGeom prst="rect">
              <a:avLst/>
            </a:prstGeom>
          </p:spPr>
          <p:txBody>
            <a:bodyPr lIns="50800" tIns="50800" rIns="50800" bIns="50800" rtlCol="0" anchor="ctr"/>
            <a:lstStyle/>
            <a:p>
              <a:pPr algn="ctr">
                <a:lnSpc>
                  <a:spcPts val="3483"/>
                </a:lnSpc>
              </a:pPr>
              <a:endParaRPr/>
            </a:p>
          </p:txBody>
        </p:sp>
      </p:grpSp>
      <p:grpSp>
        <p:nvGrpSpPr>
          <p:cNvPr id="32" name="Group 32"/>
          <p:cNvGrpSpPr/>
          <p:nvPr/>
        </p:nvGrpSpPr>
        <p:grpSpPr>
          <a:xfrm>
            <a:off x="1362636" y="1479615"/>
            <a:ext cx="2829924" cy="540995"/>
            <a:chOff x="0" y="0"/>
            <a:chExt cx="745330" cy="142484"/>
          </a:xfrm>
        </p:grpSpPr>
        <p:sp>
          <p:nvSpPr>
            <p:cNvPr id="33" name="Freeform 33"/>
            <p:cNvSpPr/>
            <p:nvPr/>
          </p:nvSpPr>
          <p:spPr>
            <a:xfrm>
              <a:off x="0" y="0"/>
              <a:ext cx="745330" cy="142484"/>
            </a:xfrm>
            <a:custGeom>
              <a:avLst/>
              <a:gdLst/>
              <a:ahLst/>
              <a:cxnLst/>
              <a:rect l="l" t="t" r="r" b="b"/>
              <a:pathLst>
                <a:path w="745330" h="142484">
                  <a:moveTo>
                    <a:pt x="71242" y="0"/>
                  </a:moveTo>
                  <a:lnTo>
                    <a:pt x="674088" y="0"/>
                  </a:lnTo>
                  <a:cubicBezTo>
                    <a:pt x="713434" y="0"/>
                    <a:pt x="745330" y="31896"/>
                    <a:pt x="745330" y="71242"/>
                  </a:cubicBezTo>
                  <a:lnTo>
                    <a:pt x="745330" y="71242"/>
                  </a:lnTo>
                  <a:cubicBezTo>
                    <a:pt x="745330" y="110588"/>
                    <a:pt x="713434" y="142484"/>
                    <a:pt x="674088" y="142484"/>
                  </a:cubicBezTo>
                  <a:lnTo>
                    <a:pt x="71242" y="142484"/>
                  </a:lnTo>
                  <a:cubicBezTo>
                    <a:pt x="31896" y="142484"/>
                    <a:pt x="0" y="110588"/>
                    <a:pt x="0" y="71242"/>
                  </a:cubicBezTo>
                  <a:lnTo>
                    <a:pt x="0" y="71242"/>
                  </a:lnTo>
                  <a:cubicBezTo>
                    <a:pt x="0" y="31896"/>
                    <a:pt x="31896" y="0"/>
                    <a:pt x="71242" y="0"/>
                  </a:cubicBezTo>
                  <a:close/>
                </a:path>
              </a:pathLst>
            </a:custGeom>
            <a:solidFill>
              <a:srgbClr val="58B4E0"/>
            </a:solidFill>
          </p:spPr>
          <p:txBody>
            <a:bodyPr/>
            <a:lstStyle/>
            <a:p>
              <a:endParaRPr lang="en-IN"/>
            </a:p>
          </p:txBody>
        </p:sp>
        <p:sp>
          <p:nvSpPr>
            <p:cNvPr id="34" name="TextBox 34"/>
            <p:cNvSpPr txBox="1"/>
            <p:nvPr/>
          </p:nvSpPr>
          <p:spPr>
            <a:xfrm>
              <a:off x="0" y="-38100"/>
              <a:ext cx="745330" cy="180584"/>
            </a:xfrm>
            <a:prstGeom prst="rect">
              <a:avLst/>
            </a:prstGeom>
          </p:spPr>
          <p:txBody>
            <a:bodyPr lIns="50800" tIns="50800" rIns="50800" bIns="50800" rtlCol="0" anchor="ctr"/>
            <a:lstStyle/>
            <a:p>
              <a:pPr algn="ctr">
                <a:lnSpc>
                  <a:spcPts val="3483"/>
                </a:lnSpc>
              </a:pPr>
              <a:endParaRPr/>
            </a:p>
          </p:txBody>
        </p:sp>
      </p:grpSp>
      <p:sp>
        <p:nvSpPr>
          <p:cNvPr id="35" name="TextBox 35"/>
          <p:cNvSpPr txBox="1"/>
          <p:nvPr/>
        </p:nvSpPr>
        <p:spPr>
          <a:xfrm>
            <a:off x="349427" y="504277"/>
            <a:ext cx="6412566" cy="409575"/>
          </a:xfrm>
          <a:prstGeom prst="rect">
            <a:avLst/>
          </a:prstGeom>
        </p:spPr>
        <p:txBody>
          <a:bodyPr lIns="0" tIns="0" rIns="0" bIns="0" rtlCol="0" anchor="t">
            <a:spAutoFit/>
          </a:bodyPr>
          <a:lstStyle/>
          <a:p>
            <a:pPr algn="ctr">
              <a:lnSpc>
                <a:spcPts val="3296"/>
              </a:lnSpc>
              <a:spcBef>
                <a:spcPct val="0"/>
              </a:spcBef>
            </a:pPr>
            <a:r>
              <a:rPr lang="en-US" sz="2747" b="1">
                <a:solidFill>
                  <a:srgbClr val="FFFFFF"/>
                </a:solidFill>
                <a:latin typeface="Montserrat Bold"/>
                <a:ea typeface="Montserrat Bold"/>
                <a:cs typeface="Montserrat Bold"/>
                <a:sym typeface="Montserrat Bold"/>
              </a:rPr>
              <a:t>PRATHAM MISHRA</a:t>
            </a:r>
            <a:r>
              <a:rPr lang="en-US" sz="2747">
                <a:solidFill>
                  <a:srgbClr val="FFFFFF"/>
                </a:solidFill>
                <a:latin typeface="Montserrat"/>
                <a:ea typeface="Montserrat"/>
                <a:cs typeface="Montserrat"/>
                <a:sym typeface="Montserrat"/>
              </a:rPr>
              <a:t>-FITFREAK USER</a:t>
            </a:r>
          </a:p>
        </p:txBody>
      </p:sp>
      <p:grpSp>
        <p:nvGrpSpPr>
          <p:cNvPr id="36" name="Group 36"/>
          <p:cNvGrpSpPr/>
          <p:nvPr/>
        </p:nvGrpSpPr>
        <p:grpSpPr>
          <a:xfrm>
            <a:off x="1362636" y="5375593"/>
            <a:ext cx="2829924" cy="540995"/>
            <a:chOff x="0" y="0"/>
            <a:chExt cx="745330" cy="142484"/>
          </a:xfrm>
        </p:grpSpPr>
        <p:sp>
          <p:nvSpPr>
            <p:cNvPr id="37" name="Freeform 37"/>
            <p:cNvSpPr/>
            <p:nvPr/>
          </p:nvSpPr>
          <p:spPr>
            <a:xfrm>
              <a:off x="0" y="0"/>
              <a:ext cx="745330" cy="142484"/>
            </a:xfrm>
            <a:custGeom>
              <a:avLst/>
              <a:gdLst/>
              <a:ahLst/>
              <a:cxnLst/>
              <a:rect l="l" t="t" r="r" b="b"/>
              <a:pathLst>
                <a:path w="745330" h="142484">
                  <a:moveTo>
                    <a:pt x="71242" y="0"/>
                  </a:moveTo>
                  <a:lnTo>
                    <a:pt x="674088" y="0"/>
                  </a:lnTo>
                  <a:cubicBezTo>
                    <a:pt x="713434" y="0"/>
                    <a:pt x="745330" y="31896"/>
                    <a:pt x="745330" y="71242"/>
                  </a:cubicBezTo>
                  <a:lnTo>
                    <a:pt x="745330" y="71242"/>
                  </a:lnTo>
                  <a:cubicBezTo>
                    <a:pt x="745330" y="110588"/>
                    <a:pt x="713434" y="142484"/>
                    <a:pt x="674088" y="142484"/>
                  </a:cubicBezTo>
                  <a:lnTo>
                    <a:pt x="71242" y="142484"/>
                  </a:lnTo>
                  <a:cubicBezTo>
                    <a:pt x="31896" y="142484"/>
                    <a:pt x="0" y="110588"/>
                    <a:pt x="0" y="71242"/>
                  </a:cubicBezTo>
                  <a:lnTo>
                    <a:pt x="0" y="71242"/>
                  </a:lnTo>
                  <a:cubicBezTo>
                    <a:pt x="0" y="31896"/>
                    <a:pt x="31896" y="0"/>
                    <a:pt x="71242" y="0"/>
                  </a:cubicBezTo>
                  <a:close/>
                </a:path>
              </a:pathLst>
            </a:custGeom>
            <a:solidFill>
              <a:srgbClr val="58B4E0"/>
            </a:solidFill>
          </p:spPr>
          <p:txBody>
            <a:bodyPr/>
            <a:lstStyle/>
            <a:p>
              <a:endParaRPr lang="en-IN"/>
            </a:p>
          </p:txBody>
        </p:sp>
        <p:sp>
          <p:nvSpPr>
            <p:cNvPr id="38" name="TextBox 38"/>
            <p:cNvSpPr txBox="1"/>
            <p:nvPr/>
          </p:nvSpPr>
          <p:spPr>
            <a:xfrm>
              <a:off x="0" y="-38100"/>
              <a:ext cx="745330" cy="180584"/>
            </a:xfrm>
            <a:prstGeom prst="rect">
              <a:avLst/>
            </a:prstGeom>
          </p:spPr>
          <p:txBody>
            <a:bodyPr lIns="50800" tIns="50800" rIns="50800" bIns="50800" rtlCol="0" anchor="ctr"/>
            <a:lstStyle/>
            <a:p>
              <a:pPr algn="ctr">
                <a:lnSpc>
                  <a:spcPts val="3483"/>
                </a:lnSpc>
              </a:pPr>
              <a:endParaRPr/>
            </a:p>
          </p:txBody>
        </p:sp>
      </p:grpSp>
      <p:grpSp>
        <p:nvGrpSpPr>
          <p:cNvPr id="39" name="Group 39"/>
          <p:cNvGrpSpPr/>
          <p:nvPr/>
        </p:nvGrpSpPr>
        <p:grpSpPr>
          <a:xfrm>
            <a:off x="8662569" y="1479615"/>
            <a:ext cx="2829924" cy="540995"/>
            <a:chOff x="0" y="0"/>
            <a:chExt cx="745330" cy="142484"/>
          </a:xfrm>
        </p:grpSpPr>
        <p:sp>
          <p:nvSpPr>
            <p:cNvPr id="40" name="Freeform 40"/>
            <p:cNvSpPr/>
            <p:nvPr/>
          </p:nvSpPr>
          <p:spPr>
            <a:xfrm>
              <a:off x="0" y="0"/>
              <a:ext cx="745330" cy="142484"/>
            </a:xfrm>
            <a:custGeom>
              <a:avLst/>
              <a:gdLst/>
              <a:ahLst/>
              <a:cxnLst/>
              <a:rect l="l" t="t" r="r" b="b"/>
              <a:pathLst>
                <a:path w="745330" h="142484">
                  <a:moveTo>
                    <a:pt x="71242" y="0"/>
                  </a:moveTo>
                  <a:lnTo>
                    <a:pt x="674088" y="0"/>
                  </a:lnTo>
                  <a:cubicBezTo>
                    <a:pt x="713434" y="0"/>
                    <a:pt x="745330" y="31896"/>
                    <a:pt x="745330" y="71242"/>
                  </a:cubicBezTo>
                  <a:lnTo>
                    <a:pt x="745330" y="71242"/>
                  </a:lnTo>
                  <a:cubicBezTo>
                    <a:pt x="745330" y="110588"/>
                    <a:pt x="713434" y="142484"/>
                    <a:pt x="674088" y="142484"/>
                  </a:cubicBezTo>
                  <a:lnTo>
                    <a:pt x="71242" y="142484"/>
                  </a:lnTo>
                  <a:cubicBezTo>
                    <a:pt x="31896" y="142484"/>
                    <a:pt x="0" y="110588"/>
                    <a:pt x="0" y="71242"/>
                  </a:cubicBezTo>
                  <a:lnTo>
                    <a:pt x="0" y="71242"/>
                  </a:lnTo>
                  <a:cubicBezTo>
                    <a:pt x="0" y="31896"/>
                    <a:pt x="31896" y="0"/>
                    <a:pt x="71242" y="0"/>
                  </a:cubicBezTo>
                  <a:close/>
                </a:path>
              </a:pathLst>
            </a:custGeom>
            <a:solidFill>
              <a:srgbClr val="58B4E0"/>
            </a:solidFill>
          </p:spPr>
          <p:txBody>
            <a:bodyPr/>
            <a:lstStyle/>
            <a:p>
              <a:endParaRPr lang="en-IN"/>
            </a:p>
          </p:txBody>
        </p:sp>
        <p:sp>
          <p:nvSpPr>
            <p:cNvPr id="41" name="TextBox 41"/>
            <p:cNvSpPr txBox="1"/>
            <p:nvPr/>
          </p:nvSpPr>
          <p:spPr>
            <a:xfrm>
              <a:off x="0" y="-38100"/>
              <a:ext cx="745330" cy="180584"/>
            </a:xfrm>
            <a:prstGeom prst="rect">
              <a:avLst/>
            </a:prstGeom>
          </p:spPr>
          <p:txBody>
            <a:bodyPr lIns="50800" tIns="50800" rIns="50800" bIns="50800" rtlCol="0" anchor="ctr"/>
            <a:lstStyle/>
            <a:p>
              <a:pPr algn="ctr">
                <a:lnSpc>
                  <a:spcPts val="3483"/>
                </a:lnSpc>
              </a:pPr>
              <a:endParaRPr/>
            </a:p>
          </p:txBody>
        </p:sp>
      </p:grpSp>
      <p:grpSp>
        <p:nvGrpSpPr>
          <p:cNvPr id="42" name="Group 42"/>
          <p:cNvGrpSpPr/>
          <p:nvPr/>
        </p:nvGrpSpPr>
        <p:grpSpPr>
          <a:xfrm>
            <a:off x="8662569" y="4722877"/>
            <a:ext cx="2829924" cy="540995"/>
            <a:chOff x="0" y="0"/>
            <a:chExt cx="745330" cy="142484"/>
          </a:xfrm>
        </p:grpSpPr>
        <p:sp>
          <p:nvSpPr>
            <p:cNvPr id="43" name="Freeform 43"/>
            <p:cNvSpPr/>
            <p:nvPr/>
          </p:nvSpPr>
          <p:spPr>
            <a:xfrm>
              <a:off x="0" y="0"/>
              <a:ext cx="745330" cy="142484"/>
            </a:xfrm>
            <a:custGeom>
              <a:avLst/>
              <a:gdLst/>
              <a:ahLst/>
              <a:cxnLst/>
              <a:rect l="l" t="t" r="r" b="b"/>
              <a:pathLst>
                <a:path w="745330" h="142484">
                  <a:moveTo>
                    <a:pt x="71242" y="0"/>
                  </a:moveTo>
                  <a:lnTo>
                    <a:pt x="674088" y="0"/>
                  </a:lnTo>
                  <a:cubicBezTo>
                    <a:pt x="713434" y="0"/>
                    <a:pt x="745330" y="31896"/>
                    <a:pt x="745330" y="71242"/>
                  </a:cubicBezTo>
                  <a:lnTo>
                    <a:pt x="745330" y="71242"/>
                  </a:lnTo>
                  <a:cubicBezTo>
                    <a:pt x="745330" y="110588"/>
                    <a:pt x="713434" y="142484"/>
                    <a:pt x="674088" y="142484"/>
                  </a:cubicBezTo>
                  <a:lnTo>
                    <a:pt x="71242" y="142484"/>
                  </a:lnTo>
                  <a:cubicBezTo>
                    <a:pt x="31896" y="142484"/>
                    <a:pt x="0" y="110588"/>
                    <a:pt x="0" y="71242"/>
                  </a:cubicBezTo>
                  <a:lnTo>
                    <a:pt x="0" y="71242"/>
                  </a:lnTo>
                  <a:cubicBezTo>
                    <a:pt x="0" y="31896"/>
                    <a:pt x="31896" y="0"/>
                    <a:pt x="71242" y="0"/>
                  </a:cubicBezTo>
                  <a:close/>
                </a:path>
              </a:pathLst>
            </a:custGeom>
            <a:solidFill>
              <a:srgbClr val="58B4E0"/>
            </a:solidFill>
          </p:spPr>
          <p:txBody>
            <a:bodyPr/>
            <a:lstStyle/>
            <a:p>
              <a:endParaRPr lang="en-IN"/>
            </a:p>
          </p:txBody>
        </p:sp>
        <p:sp>
          <p:nvSpPr>
            <p:cNvPr id="44" name="TextBox 44"/>
            <p:cNvSpPr txBox="1"/>
            <p:nvPr/>
          </p:nvSpPr>
          <p:spPr>
            <a:xfrm>
              <a:off x="0" y="-38100"/>
              <a:ext cx="745330" cy="180584"/>
            </a:xfrm>
            <a:prstGeom prst="rect">
              <a:avLst/>
            </a:prstGeom>
          </p:spPr>
          <p:txBody>
            <a:bodyPr lIns="50800" tIns="50800" rIns="50800" bIns="50800" rtlCol="0" anchor="ctr"/>
            <a:lstStyle/>
            <a:p>
              <a:pPr algn="ctr">
                <a:lnSpc>
                  <a:spcPts val="3483"/>
                </a:lnSpc>
              </a:pPr>
              <a:endParaRPr/>
            </a:p>
          </p:txBody>
        </p:sp>
      </p:grpSp>
      <p:sp>
        <p:nvSpPr>
          <p:cNvPr id="45" name="TextBox 45"/>
          <p:cNvSpPr txBox="1"/>
          <p:nvPr/>
        </p:nvSpPr>
        <p:spPr>
          <a:xfrm>
            <a:off x="173663" y="1578177"/>
            <a:ext cx="5383866" cy="343871"/>
          </a:xfrm>
          <a:prstGeom prst="rect">
            <a:avLst/>
          </a:prstGeom>
        </p:spPr>
        <p:txBody>
          <a:bodyPr lIns="0" tIns="0" rIns="0" bIns="0" rtlCol="0" anchor="t">
            <a:spAutoFit/>
          </a:bodyPr>
          <a:lstStyle/>
          <a:p>
            <a:pPr algn="ctr">
              <a:lnSpc>
                <a:spcPts val="2767"/>
              </a:lnSpc>
              <a:spcBef>
                <a:spcPct val="0"/>
              </a:spcBef>
            </a:pPr>
            <a:r>
              <a:rPr lang="en-US" sz="2306">
                <a:solidFill>
                  <a:srgbClr val="FFFFFF"/>
                </a:solidFill>
                <a:latin typeface="Montserrat"/>
                <a:ea typeface="Montserrat"/>
                <a:cs typeface="Montserrat"/>
                <a:sym typeface="Montserrat"/>
              </a:rPr>
              <a:t>BACKGROUND</a:t>
            </a:r>
          </a:p>
        </p:txBody>
      </p:sp>
      <p:sp>
        <p:nvSpPr>
          <p:cNvPr id="46" name="TextBox 46"/>
          <p:cNvSpPr txBox="1"/>
          <p:nvPr/>
        </p:nvSpPr>
        <p:spPr>
          <a:xfrm>
            <a:off x="513109" y="5503215"/>
            <a:ext cx="4528977" cy="298794"/>
          </a:xfrm>
          <a:prstGeom prst="rect">
            <a:avLst/>
          </a:prstGeom>
        </p:spPr>
        <p:txBody>
          <a:bodyPr lIns="0" tIns="0" rIns="0" bIns="0" rtlCol="0" anchor="t">
            <a:spAutoFit/>
          </a:bodyPr>
          <a:lstStyle/>
          <a:p>
            <a:pPr algn="ctr">
              <a:lnSpc>
                <a:spcPts val="2328"/>
              </a:lnSpc>
              <a:spcBef>
                <a:spcPct val="0"/>
              </a:spcBef>
            </a:pPr>
            <a:r>
              <a:rPr lang="en-US" sz="1940">
                <a:solidFill>
                  <a:srgbClr val="FFFFFF"/>
                </a:solidFill>
                <a:latin typeface="Montserrat"/>
                <a:ea typeface="Montserrat"/>
                <a:cs typeface="Montserrat"/>
                <a:sym typeface="Montserrat"/>
              </a:rPr>
              <a:t>CHALLENGES FACED</a:t>
            </a:r>
          </a:p>
        </p:txBody>
      </p:sp>
      <p:sp>
        <p:nvSpPr>
          <p:cNvPr id="47" name="TextBox 47"/>
          <p:cNvSpPr txBox="1"/>
          <p:nvPr/>
        </p:nvSpPr>
        <p:spPr>
          <a:xfrm>
            <a:off x="7304324" y="1576899"/>
            <a:ext cx="5423869" cy="346426"/>
          </a:xfrm>
          <a:prstGeom prst="rect">
            <a:avLst/>
          </a:prstGeom>
        </p:spPr>
        <p:txBody>
          <a:bodyPr lIns="0" tIns="0" rIns="0" bIns="0" rtlCol="0" anchor="t">
            <a:spAutoFit/>
          </a:bodyPr>
          <a:lstStyle/>
          <a:p>
            <a:pPr algn="ctr">
              <a:lnSpc>
                <a:spcPts val="2788"/>
              </a:lnSpc>
              <a:spcBef>
                <a:spcPct val="0"/>
              </a:spcBef>
            </a:pPr>
            <a:r>
              <a:rPr lang="en-US" sz="2323">
                <a:solidFill>
                  <a:srgbClr val="FFFFFF"/>
                </a:solidFill>
                <a:latin typeface="Montserrat"/>
                <a:ea typeface="Montserrat"/>
                <a:cs typeface="Montserrat"/>
                <a:sym typeface="Montserrat"/>
              </a:rPr>
              <a:t>DOUBTS/FEAR</a:t>
            </a:r>
          </a:p>
        </p:txBody>
      </p:sp>
      <p:sp>
        <p:nvSpPr>
          <p:cNvPr id="48" name="TextBox 48"/>
          <p:cNvSpPr txBox="1"/>
          <p:nvPr/>
        </p:nvSpPr>
        <p:spPr>
          <a:xfrm>
            <a:off x="7350541" y="4820162"/>
            <a:ext cx="5423869" cy="346426"/>
          </a:xfrm>
          <a:prstGeom prst="rect">
            <a:avLst/>
          </a:prstGeom>
        </p:spPr>
        <p:txBody>
          <a:bodyPr lIns="0" tIns="0" rIns="0" bIns="0" rtlCol="0" anchor="t">
            <a:spAutoFit/>
          </a:bodyPr>
          <a:lstStyle/>
          <a:p>
            <a:pPr algn="ctr">
              <a:lnSpc>
                <a:spcPts val="2788"/>
              </a:lnSpc>
              <a:spcBef>
                <a:spcPct val="0"/>
              </a:spcBef>
            </a:pPr>
            <a:r>
              <a:rPr lang="en-US" sz="2323">
                <a:solidFill>
                  <a:srgbClr val="FFFFFF"/>
                </a:solidFill>
                <a:latin typeface="Montserrat"/>
                <a:ea typeface="Montserrat"/>
                <a:cs typeface="Montserrat"/>
                <a:sym typeface="Montserrat"/>
              </a:rPr>
              <a:t>ASPIRATIONS</a:t>
            </a:r>
          </a:p>
        </p:txBody>
      </p:sp>
      <p:sp>
        <p:nvSpPr>
          <p:cNvPr id="49" name="TextBox 49"/>
          <p:cNvSpPr txBox="1"/>
          <p:nvPr/>
        </p:nvSpPr>
        <p:spPr>
          <a:xfrm>
            <a:off x="821284" y="2322867"/>
            <a:ext cx="6009082" cy="1892332"/>
          </a:xfrm>
          <a:prstGeom prst="rect">
            <a:avLst/>
          </a:prstGeom>
        </p:spPr>
        <p:txBody>
          <a:bodyPr lIns="0" tIns="0" rIns="0" bIns="0" rtlCol="0" anchor="t">
            <a:spAutoFit/>
          </a:bodyPr>
          <a:lstStyle/>
          <a:p>
            <a:pPr marL="479479" lvl="1" indent="-239740" algn="l">
              <a:lnSpc>
                <a:spcPts val="3064"/>
              </a:lnSpc>
              <a:buFont typeface="Arial"/>
              <a:buChar char="•"/>
            </a:pPr>
            <a:r>
              <a:rPr lang="en-US" sz="2220" spc="217">
                <a:solidFill>
                  <a:srgbClr val="000000"/>
                </a:solidFill>
                <a:latin typeface="Montserrat"/>
                <a:ea typeface="Montserrat"/>
                <a:cs typeface="Montserrat"/>
                <a:sym typeface="Montserrat"/>
              </a:rPr>
              <a:t>Graduated in computer science and engineering(AI)</a:t>
            </a:r>
          </a:p>
          <a:p>
            <a:pPr marL="479479" lvl="1" indent="-239740" algn="l">
              <a:lnSpc>
                <a:spcPts val="3064"/>
              </a:lnSpc>
              <a:buFont typeface="Arial"/>
              <a:buChar char="•"/>
            </a:pPr>
            <a:r>
              <a:rPr lang="en-US" sz="2220" spc="217">
                <a:solidFill>
                  <a:srgbClr val="000000"/>
                </a:solidFill>
                <a:latin typeface="Montserrat"/>
                <a:ea typeface="Montserrat"/>
                <a:cs typeface="Montserrat"/>
                <a:sym typeface="Montserrat"/>
              </a:rPr>
              <a:t>Two sibling</a:t>
            </a:r>
          </a:p>
          <a:p>
            <a:pPr marL="479479" lvl="1" indent="-239740" algn="l">
              <a:lnSpc>
                <a:spcPts val="3064"/>
              </a:lnSpc>
              <a:buFont typeface="Arial"/>
              <a:buChar char="•"/>
            </a:pPr>
            <a:r>
              <a:rPr lang="en-US" sz="2220" spc="217">
                <a:solidFill>
                  <a:srgbClr val="000000"/>
                </a:solidFill>
                <a:latin typeface="Montserrat"/>
                <a:ea typeface="Montserrat"/>
                <a:cs typeface="Montserrat"/>
                <a:sym typeface="Montserrat"/>
              </a:rPr>
              <a:t>Suffers from leg and back pain</a:t>
            </a:r>
          </a:p>
          <a:p>
            <a:pPr algn="r">
              <a:lnSpc>
                <a:spcPts val="3064"/>
              </a:lnSpc>
            </a:pPr>
            <a:endParaRPr lang="en-US" sz="2220" spc="217">
              <a:solidFill>
                <a:srgbClr val="000000"/>
              </a:solidFill>
              <a:latin typeface="Montserrat"/>
              <a:ea typeface="Montserrat"/>
              <a:cs typeface="Montserrat"/>
              <a:sym typeface="Montserrat"/>
            </a:endParaRPr>
          </a:p>
        </p:txBody>
      </p:sp>
      <p:sp>
        <p:nvSpPr>
          <p:cNvPr id="50" name="TextBox 50"/>
          <p:cNvSpPr txBox="1"/>
          <p:nvPr/>
        </p:nvSpPr>
        <p:spPr>
          <a:xfrm>
            <a:off x="975416" y="6126138"/>
            <a:ext cx="6009082" cy="2654332"/>
          </a:xfrm>
          <a:prstGeom prst="rect">
            <a:avLst/>
          </a:prstGeom>
        </p:spPr>
        <p:txBody>
          <a:bodyPr lIns="0" tIns="0" rIns="0" bIns="0" rtlCol="0" anchor="t">
            <a:spAutoFit/>
          </a:bodyPr>
          <a:lstStyle/>
          <a:p>
            <a:pPr marL="479479" lvl="1" indent="-239740" algn="l">
              <a:lnSpc>
                <a:spcPts val="3064"/>
              </a:lnSpc>
              <a:buFont typeface="Arial"/>
              <a:buChar char="•"/>
            </a:pPr>
            <a:r>
              <a:rPr lang="en-US" sz="2220" spc="217">
                <a:solidFill>
                  <a:srgbClr val="000000"/>
                </a:solidFill>
                <a:latin typeface="Montserrat"/>
                <a:ea typeface="Montserrat"/>
                <a:cs typeface="Montserrat"/>
                <a:sym typeface="Montserrat"/>
              </a:rPr>
              <a:t>Needed a balanced recovery and overtraining.</a:t>
            </a:r>
          </a:p>
          <a:p>
            <a:pPr marL="479479" lvl="1" indent="-239740" algn="l">
              <a:lnSpc>
                <a:spcPts val="3064"/>
              </a:lnSpc>
              <a:buFont typeface="Arial"/>
              <a:buChar char="•"/>
            </a:pPr>
            <a:r>
              <a:rPr lang="en-US" sz="2220" spc="217">
                <a:solidFill>
                  <a:srgbClr val="000000"/>
                </a:solidFill>
                <a:latin typeface="Montserrat"/>
                <a:ea typeface="Montserrat"/>
                <a:cs typeface="Montserrat"/>
                <a:sym typeface="Montserrat"/>
              </a:rPr>
              <a:t>Wanted a personalised yoga and meditation instructor.</a:t>
            </a:r>
          </a:p>
          <a:p>
            <a:pPr marL="479479" lvl="1" indent="-239740" algn="l">
              <a:lnSpc>
                <a:spcPts val="3064"/>
              </a:lnSpc>
              <a:buFont typeface="Arial"/>
              <a:buChar char="•"/>
            </a:pPr>
            <a:r>
              <a:rPr lang="en-US" sz="2220" spc="217">
                <a:solidFill>
                  <a:srgbClr val="000000"/>
                </a:solidFill>
                <a:latin typeface="Montserrat"/>
                <a:ea typeface="Montserrat"/>
                <a:cs typeface="Montserrat"/>
                <a:sym typeface="Montserrat"/>
              </a:rPr>
              <a:t>Balancing fitness with daily responsibilities.</a:t>
            </a:r>
          </a:p>
          <a:p>
            <a:pPr algn="r">
              <a:lnSpc>
                <a:spcPts val="3064"/>
              </a:lnSpc>
            </a:pPr>
            <a:endParaRPr lang="en-US" sz="2220" spc="217">
              <a:solidFill>
                <a:srgbClr val="000000"/>
              </a:solidFill>
              <a:latin typeface="Montserrat"/>
              <a:ea typeface="Montserrat"/>
              <a:cs typeface="Montserrat"/>
              <a:sym typeface="Montserrat"/>
            </a:endParaRPr>
          </a:p>
        </p:txBody>
      </p:sp>
      <p:sp>
        <p:nvSpPr>
          <p:cNvPr id="51" name="TextBox 51"/>
          <p:cNvSpPr txBox="1"/>
          <p:nvPr/>
        </p:nvSpPr>
        <p:spPr>
          <a:xfrm>
            <a:off x="8323499" y="2278817"/>
            <a:ext cx="8102130" cy="1511332"/>
          </a:xfrm>
          <a:prstGeom prst="rect">
            <a:avLst/>
          </a:prstGeom>
        </p:spPr>
        <p:txBody>
          <a:bodyPr lIns="0" tIns="0" rIns="0" bIns="0" rtlCol="0" anchor="t">
            <a:spAutoFit/>
          </a:bodyPr>
          <a:lstStyle/>
          <a:p>
            <a:pPr marL="479479" lvl="1" indent="-239740" algn="just">
              <a:lnSpc>
                <a:spcPts val="3064"/>
              </a:lnSpc>
              <a:buFont typeface="Arial"/>
              <a:buChar char="•"/>
            </a:pPr>
            <a:r>
              <a:rPr lang="en-US" sz="2220" spc="217">
                <a:solidFill>
                  <a:srgbClr val="000000"/>
                </a:solidFill>
                <a:latin typeface="Montserrat"/>
                <a:ea typeface="Montserrat"/>
                <a:cs typeface="Montserrat"/>
                <a:sym typeface="Montserrat"/>
              </a:rPr>
              <a:t>He is having fear of serious illness</a:t>
            </a:r>
          </a:p>
          <a:p>
            <a:pPr marL="479479" lvl="1" indent="-239740" algn="just">
              <a:lnSpc>
                <a:spcPts val="3064"/>
              </a:lnSpc>
              <a:buFont typeface="Arial"/>
              <a:buChar char="•"/>
            </a:pPr>
            <a:r>
              <a:rPr lang="en-US" sz="2220" spc="217">
                <a:solidFill>
                  <a:srgbClr val="000000"/>
                </a:solidFill>
                <a:latin typeface="Montserrat"/>
                <a:ea typeface="Montserrat"/>
                <a:cs typeface="Montserrat"/>
                <a:sym typeface="Montserrat"/>
              </a:rPr>
              <a:t>Uncertainty about diet and nutrition</a:t>
            </a:r>
          </a:p>
          <a:p>
            <a:pPr marL="479479" lvl="1" indent="-239740" algn="just">
              <a:lnSpc>
                <a:spcPts val="3064"/>
              </a:lnSpc>
              <a:buFont typeface="Arial"/>
              <a:buChar char="•"/>
            </a:pPr>
            <a:r>
              <a:rPr lang="en-US" sz="2220" spc="217">
                <a:solidFill>
                  <a:srgbClr val="000000"/>
                </a:solidFill>
                <a:latin typeface="Montserrat"/>
                <a:ea typeface="Montserrat"/>
                <a:cs typeface="Montserrat"/>
                <a:sym typeface="Montserrat"/>
              </a:rPr>
              <a:t>Cocerns about weight and appereance.</a:t>
            </a:r>
          </a:p>
          <a:p>
            <a:pPr marL="479479" lvl="1" indent="-239740" algn="just">
              <a:lnSpc>
                <a:spcPts val="3064"/>
              </a:lnSpc>
              <a:buFont typeface="Arial"/>
              <a:buChar char="•"/>
            </a:pPr>
            <a:r>
              <a:rPr lang="en-US" sz="2220" spc="217">
                <a:solidFill>
                  <a:srgbClr val="000000"/>
                </a:solidFill>
                <a:latin typeface="Montserrat"/>
                <a:ea typeface="Montserrat"/>
                <a:cs typeface="Montserrat"/>
                <a:sym typeface="Montserrat"/>
              </a:rPr>
              <a:t>Worrying about aging and degeneration.</a:t>
            </a:r>
          </a:p>
        </p:txBody>
      </p:sp>
      <p:sp>
        <p:nvSpPr>
          <p:cNvPr id="52" name="TextBox 52"/>
          <p:cNvSpPr txBox="1"/>
          <p:nvPr/>
        </p:nvSpPr>
        <p:spPr>
          <a:xfrm>
            <a:off x="8323499" y="5616297"/>
            <a:ext cx="8102130" cy="2273332"/>
          </a:xfrm>
          <a:prstGeom prst="rect">
            <a:avLst/>
          </a:prstGeom>
        </p:spPr>
        <p:txBody>
          <a:bodyPr lIns="0" tIns="0" rIns="0" bIns="0" rtlCol="0" anchor="t">
            <a:spAutoFit/>
          </a:bodyPr>
          <a:lstStyle/>
          <a:p>
            <a:pPr marL="479479" lvl="1" indent="-239740" algn="just">
              <a:lnSpc>
                <a:spcPts val="3064"/>
              </a:lnSpc>
              <a:buFont typeface="Arial"/>
              <a:buChar char="•"/>
            </a:pPr>
            <a:r>
              <a:rPr lang="en-US" sz="2220" spc="217">
                <a:solidFill>
                  <a:srgbClr val="000000"/>
                </a:solidFill>
                <a:latin typeface="Montserrat"/>
                <a:ea typeface="Montserrat"/>
                <a:cs typeface="Montserrat"/>
                <a:sym typeface="Montserrat"/>
              </a:rPr>
              <a:t>He wanted affordable fitness solution</a:t>
            </a:r>
          </a:p>
          <a:p>
            <a:pPr marL="479479" lvl="1" indent="-239740" algn="just">
              <a:lnSpc>
                <a:spcPts val="3064"/>
              </a:lnSpc>
              <a:buFont typeface="Arial"/>
              <a:buChar char="•"/>
            </a:pPr>
            <a:r>
              <a:rPr lang="en-US" sz="2220" spc="217">
                <a:solidFill>
                  <a:srgbClr val="000000"/>
                </a:solidFill>
                <a:latin typeface="Montserrat"/>
                <a:ea typeface="Montserrat"/>
                <a:cs typeface="Montserrat"/>
                <a:sym typeface="Montserrat"/>
              </a:rPr>
              <a:t>He wanted to build gym confidence</a:t>
            </a:r>
          </a:p>
          <a:p>
            <a:pPr marL="479479" lvl="1" indent="-239740" algn="just">
              <a:lnSpc>
                <a:spcPts val="3064"/>
              </a:lnSpc>
              <a:buFont typeface="Arial"/>
              <a:buChar char="•"/>
            </a:pPr>
            <a:r>
              <a:rPr lang="en-US" sz="2220" spc="217">
                <a:solidFill>
                  <a:srgbClr val="000000"/>
                </a:solidFill>
                <a:latin typeface="Montserrat"/>
                <a:ea typeface="Montserrat"/>
                <a:cs typeface="Montserrat"/>
                <a:sym typeface="Montserrat"/>
              </a:rPr>
              <a:t>Wanted to adapt strategies to maintain progress.</a:t>
            </a:r>
          </a:p>
          <a:p>
            <a:pPr marL="479479" lvl="1" indent="-239740" algn="just">
              <a:lnSpc>
                <a:spcPts val="3064"/>
              </a:lnSpc>
              <a:buFont typeface="Arial"/>
              <a:buChar char="•"/>
            </a:pPr>
            <a:r>
              <a:rPr lang="en-US" sz="2220" spc="217">
                <a:solidFill>
                  <a:srgbClr val="000000"/>
                </a:solidFill>
                <a:latin typeface="Montserrat"/>
                <a:ea typeface="Montserrat"/>
                <a:cs typeface="Montserrat"/>
                <a:sym typeface="Montserrat"/>
              </a:rPr>
              <a:t>He wanted to overcome intimidation and feel comfortable.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rot="5400000">
            <a:off x="8970932" y="-8797269"/>
            <a:ext cx="346136" cy="17940675"/>
            <a:chOff x="0" y="0"/>
            <a:chExt cx="91164" cy="4725116"/>
          </a:xfrm>
        </p:grpSpPr>
        <p:sp>
          <p:nvSpPr>
            <p:cNvPr id="4" name="Freeform 4"/>
            <p:cNvSpPr/>
            <p:nvPr/>
          </p:nvSpPr>
          <p:spPr>
            <a:xfrm>
              <a:off x="0" y="0"/>
              <a:ext cx="91164" cy="4725116"/>
            </a:xfrm>
            <a:custGeom>
              <a:avLst/>
              <a:gdLst/>
              <a:ahLst/>
              <a:cxnLst/>
              <a:rect l="l" t="t" r="r" b="b"/>
              <a:pathLst>
                <a:path w="91164" h="4725116">
                  <a:moveTo>
                    <a:pt x="0" y="0"/>
                  </a:moveTo>
                  <a:lnTo>
                    <a:pt x="91164" y="0"/>
                  </a:lnTo>
                  <a:lnTo>
                    <a:pt x="91164" y="4725116"/>
                  </a:lnTo>
                  <a:lnTo>
                    <a:pt x="0" y="4725116"/>
                  </a:lnTo>
                  <a:close/>
                </a:path>
              </a:pathLst>
            </a:custGeom>
            <a:solidFill>
              <a:srgbClr val="CCCCCC"/>
            </a:solidFill>
          </p:spPr>
          <p:txBody>
            <a:bodyPr/>
            <a:lstStyle/>
            <a:p>
              <a:endParaRPr lang="en-IN"/>
            </a:p>
          </p:txBody>
        </p:sp>
        <p:sp>
          <p:nvSpPr>
            <p:cNvPr id="5" name="TextBox 5"/>
            <p:cNvSpPr txBox="1"/>
            <p:nvPr/>
          </p:nvSpPr>
          <p:spPr>
            <a:xfrm>
              <a:off x="0" y="-38100"/>
              <a:ext cx="91164" cy="4763216"/>
            </a:xfrm>
            <a:prstGeom prst="rect">
              <a:avLst/>
            </a:prstGeom>
          </p:spPr>
          <p:txBody>
            <a:bodyPr lIns="50800" tIns="50800" rIns="50800" bIns="50800" rtlCol="0" anchor="ctr"/>
            <a:lstStyle/>
            <a:p>
              <a:pPr algn="ctr">
                <a:lnSpc>
                  <a:spcPts val="3483"/>
                </a:lnSpc>
              </a:pPr>
              <a:endParaRPr/>
            </a:p>
          </p:txBody>
        </p:sp>
      </p:grpSp>
      <p:grpSp>
        <p:nvGrpSpPr>
          <p:cNvPr id="6" name="Group 6"/>
          <p:cNvGrpSpPr/>
          <p:nvPr/>
        </p:nvGrpSpPr>
        <p:grpSpPr>
          <a:xfrm>
            <a:off x="0" y="0"/>
            <a:ext cx="347325" cy="10287000"/>
            <a:chOff x="0" y="0"/>
            <a:chExt cx="91477" cy="2709333"/>
          </a:xfrm>
        </p:grpSpPr>
        <p:sp>
          <p:nvSpPr>
            <p:cNvPr id="7" name="Freeform 7"/>
            <p:cNvSpPr/>
            <p:nvPr/>
          </p:nvSpPr>
          <p:spPr>
            <a:xfrm>
              <a:off x="0" y="0"/>
              <a:ext cx="91477" cy="2709333"/>
            </a:xfrm>
            <a:custGeom>
              <a:avLst/>
              <a:gdLst/>
              <a:ahLst/>
              <a:cxnLst/>
              <a:rect l="l" t="t" r="r" b="b"/>
              <a:pathLst>
                <a:path w="91477" h="2709333">
                  <a:moveTo>
                    <a:pt x="0" y="0"/>
                  </a:moveTo>
                  <a:lnTo>
                    <a:pt x="91477" y="0"/>
                  </a:lnTo>
                  <a:lnTo>
                    <a:pt x="91477" y="2709333"/>
                  </a:lnTo>
                  <a:lnTo>
                    <a:pt x="0" y="2709333"/>
                  </a:lnTo>
                  <a:close/>
                </a:path>
              </a:pathLst>
            </a:custGeom>
            <a:solidFill>
              <a:srgbClr val="CCCCCC"/>
            </a:solidFill>
          </p:spPr>
          <p:txBody>
            <a:bodyPr/>
            <a:lstStyle/>
            <a:p>
              <a:endParaRPr lang="en-IN"/>
            </a:p>
          </p:txBody>
        </p:sp>
        <p:sp>
          <p:nvSpPr>
            <p:cNvPr id="8" name="TextBox 8"/>
            <p:cNvSpPr txBox="1"/>
            <p:nvPr/>
          </p:nvSpPr>
          <p:spPr>
            <a:xfrm>
              <a:off x="0" y="-38100"/>
              <a:ext cx="91477" cy="2747433"/>
            </a:xfrm>
            <a:prstGeom prst="rect">
              <a:avLst/>
            </a:prstGeom>
          </p:spPr>
          <p:txBody>
            <a:bodyPr lIns="50800" tIns="50800" rIns="50800" bIns="50800" rtlCol="0" anchor="ctr"/>
            <a:lstStyle/>
            <a:p>
              <a:pPr algn="ctr">
                <a:lnSpc>
                  <a:spcPts val="3483"/>
                </a:lnSpc>
              </a:pPr>
              <a:endParaRPr/>
            </a:p>
          </p:txBody>
        </p:sp>
      </p:grpSp>
      <p:sp>
        <p:nvSpPr>
          <p:cNvPr id="9" name="Freeform 9"/>
          <p:cNvSpPr/>
          <p:nvPr/>
        </p:nvSpPr>
        <p:spPr>
          <a:xfrm>
            <a:off x="-2517372" y="-5135079"/>
            <a:ext cx="6709932" cy="6885191"/>
          </a:xfrm>
          <a:custGeom>
            <a:avLst/>
            <a:gdLst/>
            <a:ahLst/>
            <a:cxnLst/>
            <a:rect l="l" t="t" r="r" b="b"/>
            <a:pathLst>
              <a:path w="6709932" h="6885191">
                <a:moveTo>
                  <a:pt x="0" y="0"/>
                </a:moveTo>
                <a:lnTo>
                  <a:pt x="6709932" y="0"/>
                </a:lnTo>
                <a:lnTo>
                  <a:pt x="6709932" y="6885191"/>
                </a:lnTo>
                <a:lnTo>
                  <a:pt x="0" y="68851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10" name="Group 10"/>
          <p:cNvGrpSpPr/>
          <p:nvPr/>
        </p:nvGrpSpPr>
        <p:grpSpPr>
          <a:xfrm>
            <a:off x="264743" y="346136"/>
            <a:ext cx="6581934" cy="725855"/>
            <a:chOff x="0" y="0"/>
            <a:chExt cx="1733514" cy="191172"/>
          </a:xfrm>
        </p:grpSpPr>
        <p:sp>
          <p:nvSpPr>
            <p:cNvPr id="11" name="Freeform 11"/>
            <p:cNvSpPr/>
            <p:nvPr/>
          </p:nvSpPr>
          <p:spPr>
            <a:xfrm>
              <a:off x="0" y="0"/>
              <a:ext cx="1733514" cy="191172"/>
            </a:xfrm>
            <a:custGeom>
              <a:avLst/>
              <a:gdLst/>
              <a:ahLst/>
              <a:cxnLst/>
              <a:rect l="l" t="t" r="r" b="b"/>
              <a:pathLst>
                <a:path w="1733514" h="191172">
                  <a:moveTo>
                    <a:pt x="0" y="0"/>
                  </a:moveTo>
                  <a:lnTo>
                    <a:pt x="1733514" y="0"/>
                  </a:lnTo>
                  <a:lnTo>
                    <a:pt x="1733514" y="191172"/>
                  </a:lnTo>
                  <a:lnTo>
                    <a:pt x="0" y="191172"/>
                  </a:lnTo>
                  <a:close/>
                </a:path>
              </a:pathLst>
            </a:custGeom>
            <a:solidFill>
              <a:srgbClr val="58B4E0"/>
            </a:solidFill>
          </p:spPr>
          <p:txBody>
            <a:bodyPr/>
            <a:lstStyle/>
            <a:p>
              <a:endParaRPr lang="en-IN"/>
            </a:p>
          </p:txBody>
        </p:sp>
        <p:sp>
          <p:nvSpPr>
            <p:cNvPr id="12" name="TextBox 12"/>
            <p:cNvSpPr txBox="1"/>
            <p:nvPr/>
          </p:nvSpPr>
          <p:spPr>
            <a:xfrm>
              <a:off x="0" y="-38100"/>
              <a:ext cx="1733514" cy="229272"/>
            </a:xfrm>
            <a:prstGeom prst="rect">
              <a:avLst/>
            </a:prstGeom>
          </p:spPr>
          <p:txBody>
            <a:bodyPr lIns="50800" tIns="50800" rIns="50800" bIns="50800" rtlCol="0" anchor="ctr"/>
            <a:lstStyle/>
            <a:p>
              <a:pPr algn="ctr">
                <a:lnSpc>
                  <a:spcPts val="3483"/>
                </a:lnSpc>
              </a:pPr>
              <a:endParaRPr/>
            </a:p>
          </p:txBody>
        </p:sp>
      </p:grpSp>
      <p:grpSp>
        <p:nvGrpSpPr>
          <p:cNvPr id="13" name="Group 13"/>
          <p:cNvGrpSpPr/>
          <p:nvPr/>
        </p:nvGrpSpPr>
        <p:grpSpPr>
          <a:xfrm rot="5400000">
            <a:off x="9144595" y="1143595"/>
            <a:ext cx="346136" cy="17940675"/>
            <a:chOff x="0" y="0"/>
            <a:chExt cx="91164" cy="4725116"/>
          </a:xfrm>
        </p:grpSpPr>
        <p:sp>
          <p:nvSpPr>
            <p:cNvPr id="14" name="Freeform 14"/>
            <p:cNvSpPr/>
            <p:nvPr/>
          </p:nvSpPr>
          <p:spPr>
            <a:xfrm>
              <a:off x="0" y="0"/>
              <a:ext cx="91164" cy="4725116"/>
            </a:xfrm>
            <a:custGeom>
              <a:avLst/>
              <a:gdLst/>
              <a:ahLst/>
              <a:cxnLst/>
              <a:rect l="l" t="t" r="r" b="b"/>
              <a:pathLst>
                <a:path w="91164" h="4725116">
                  <a:moveTo>
                    <a:pt x="0" y="0"/>
                  </a:moveTo>
                  <a:lnTo>
                    <a:pt x="91164" y="0"/>
                  </a:lnTo>
                  <a:lnTo>
                    <a:pt x="91164" y="4725116"/>
                  </a:lnTo>
                  <a:lnTo>
                    <a:pt x="0" y="4725116"/>
                  </a:lnTo>
                  <a:close/>
                </a:path>
              </a:pathLst>
            </a:custGeom>
            <a:solidFill>
              <a:srgbClr val="CCCCCC"/>
            </a:solidFill>
          </p:spPr>
          <p:txBody>
            <a:bodyPr/>
            <a:lstStyle/>
            <a:p>
              <a:endParaRPr lang="en-IN"/>
            </a:p>
          </p:txBody>
        </p:sp>
        <p:sp>
          <p:nvSpPr>
            <p:cNvPr id="15" name="TextBox 15"/>
            <p:cNvSpPr txBox="1"/>
            <p:nvPr/>
          </p:nvSpPr>
          <p:spPr>
            <a:xfrm>
              <a:off x="0" y="-38100"/>
              <a:ext cx="91164" cy="4763216"/>
            </a:xfrm>
            <a:prstGeom prst="rect">
              <a:avLst/>
            </a:prstGeom>
          </p:spPr>
          <p:txBody>
            <a:bodyPr lIns="50800" tIns="50800" rIns="50800" bIns="50800" rtlCol="0" anchor="ctr"/>
            <a:lstStyle/>
            <a:p>
              <a:pPr algn="ctr">
                <a:lnSpc>
                  <a:spcPts val="3483"/>
                </a:lnSpc>
              </a:pPr>
              <a:endParaRPr/>
            </a:p>
          </p:txBody>
        </p:sp>
      </p:grpSp>
      <p:grpSp>
        <p:nvGrpSpPr>
          <p:cNvPr id="16" name="Group 16"/>
          <p:cNvGrpSpPr/>
          <p:nvPr/>
        </p:nvGrpSpPr>
        <p:grpSpPr>
          <a:xfrm>
            <a:off x="17940675" y="0"/>
            <a:ext cx="347325" cy="10287000"/>
            <a:chOff x="0" y="0"/>
            <a:chExt cx="91477" cy="2709333"/>
          </a:xfrm>
        </p:grpSpPr>
        <p:sp>
          <p:nvSpPr>
            <p:cNvPr id="17" name="Freeform 17"/>
            <p:cNvSpPr/>
            <p:nvPr/>
          </p:nvSpPr>
          <p:spPr>
            <a:xfrm>
              <a:off x="0" y="0"/>
              <a:ext cx="91477" cy="2709333"/>
            </a:xfrm>
            <a:custGeom>
              <a:avLst/>
              <a:gdLst/>
              <a:ahLst/>
              <a:cxnLst/>
              <a:rect l="l" t="t" r="r" b="b"/>
              <a:pathLst>
                <a:path w="91477" h="2709333">
                  <a:moveTo>
                    <a:pt x="0" y="0"/>
                  </a:moveTo>
                  <a:lnTo>
                    <a:pt x="91477" y="0"/>
                  </a:lnTo>
                  <a:lnTo>
                    <a:pt x="91477" y="2709333"/>
                  </a:lnTo>
                  <a:lnTo>
                    <a:pt x="0" y="2709333"/>
                  </a:lnTo>
                  <a:close/>
                </a:path>
              </a:pathLst>
            </a:custGeom>
            <a:solidFill>
              <a:srgbClr val="CCCCCC"/>
            </a:solidFill>
          </p:spPr>
          <p:txBody>
            <a:bodyPr/>
            <a:lstStyle/>
            <a:p>
              <a:endParaRPr lang="en-IN"/>
            </a:p>
          </p:txBody>
        </p:sp>
        <p:sp>
          <p:nvSpPr>
            <p:cNvPr id="18" name="TextBox 18"/>
            <p:cNvSpPr txBox="1"/>
            <p:nvPr/>
          </p:nvSpPr>
          <p:spPr>
            <a:xfrm>
              <a:off x="0" y="-38100"/>
              <a:ext cx="91477" cy="2747433"/>
            </a:xfrm>
            <a:prstGeom prst="rect">
              <a:avLst/>
            </a:prstGeom>
          </p:spPr>
          <p:txBody>
            <a:bodyPr lIns="50800" tIns="50800" rIns="50800" bIns="50800" rtlCol="0" anchor="ctr"/>
            <a:lstStyle/>
            <a:p>
              <a:pPr algn="ctr">
                <a:lnSpc>
                  <a:spcPts val="3483"/>
                </a:lnSpc>
              </a:pPr>
              <a:endParaRPr/>
            </a:p>
          </p:txBody>
        </p:sp>
      </p:grpSp>
      <p:sp>
        <p:nvSpPr>
          <p:cNvPr id="19" name="Freeform 19"/>
          <p:cNvSpPr/>
          <p:nvPr/>
        </p:nvSpPr>
        <p:spPr>
          <a:xfrm>
            <a:off x="13918617" y="-6065384"/>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20" name="Group 20"/>
          <p:cNvGrpSpPr/>
          <p:nvPr/>
        </p:nvGrpSpPr>
        <p:grpSpPr>
          <a:xfrm>
            <a:off x="446041" y="1683807"/>
            <a:ext cx="6648733" cy="3086100"/>
            <a:chOff x="0" y="0"/>
            <a:chExt cx="1751107" cy="812800"/>
          </a:xfrm>
        </p:grpSpPr>
        <p:sp>
          <p:nvSpPr>
            <p:cNvPr id="21" name="Freeform 21"/>
            <p:cNvSpPr/>
            <p:nvPr/>
          </p:nvSpPr>
          <p:spPr>
            <a:xfrm>
              <a:off x="0" y="0"/>
              <a:ext cx="1751107" cy="812800"/>
            </a:xfrm>
            <a:custGeom>
              <a:avLst/>
              <a:gdLst/>
              <a:ahLst/>
              <a:cxnLst/>
              <a:rect l="l" t="t" r="r" b="b"/>
              <a:pathLst>
                <a:path w="1751107" h="812800">
                  <a:moveTo>
                    <a:pt x="59385" y="0"/>
                  </a:moveTo>
                  <a:lnTo>
                    <a:pt x="1691721" y="0"/>
                  </a:lnTo>
                  <a:cubicBezTo>
                    <a:pt x="1707471" y="0"/>
                    <a:pt x="1722576" y="6257"/>
                    <a:pt x="1733713" y="17394"/>
                  </a:cubicBezTo>
                  <a:cubicBezTo>
                    <a:pt x="1744850" y="28531"/>
                    <a:pt x="1751107" y="43635"/>
                    <a:pt x="1751107" y="59385"/>
                  </a:cubicBezTo>
                  <a:lnTo>
                    <a:pt x="1751107" y="753415"/>
                  </a:lnTo>
                  <a:cubicBezTo>
                    <a:pt x="1751107" y="769165"/>
                    <a:pt x="1744850" y="784269"/>
                    <a:pt x="1733713" y="795406"/>
                  </a:cubicBezTo>
                  <a:cubicBezTo>
                    <a:pt x="1722576" y="806543"/>
                    <a:pt x="1707471" y="812800"/>
                    <a:pt x="1691721" y="812800"/>
                  </a:cubicBezTo>
                  <a:lnTo>
                    <a:pt x="59385" y="812800"/>
                  </a:lnTo>
                  <a:cubicBezTo>
                    <a:pt x="43635" y="812800"/>
                    <a:pt x="28531" y="806543"/>
                    <a:pt x="17394" y="795406"/>
                  </a:cubicBezTo>
                  <a:cubicBezTo>
                    <a:pt x="6257" y="784269"/>
                    <a:pt x="0" y="769165"/>
                    <a:pt x="0" y="753415"/>
                  </a:cubicBezTo>
                  <a:lnTo>
                    <a:pt x="0" y="59385"/>
                  </a:lnTo>
                  <a:cubicBezTo>
                    <a:pt x="0" y="43635"/>
                    <a:pt x="6257" y="28531"/>
                    <a:pt x="17394" y="17394"/>
                  </a:cubicBezTo>
                  <a:cubicBezTo>
                    <a:pt x="28531" y="6257"/>
                    <a:pt x="43635" y="0"/>
                    <a:pt x="59385" y="0"/>
                  </a:cubicBezTo>
                  <a:close/>
                </a:path>
              </a:pathLst>
            </a:custGeom>
            <a:solidFill>
              <a:srgbClr val="000000">
                <a:alpha val="0"/>
              </a:srgbClr>
            </a:solidFill>
            <a:ln w="19050" cap="rnd">
              <a:solidFill>
                <a:srgbClr val="000000"/>
              </a:solidFill>
              <a:prstDash val="solid"/>
              <a:round/>
            </a:ln>
          </p:spPr>
          <p:txBody>
            <a:bodyPr/>
            <a:lstStyle/>
            <a:p>
              <a:endParaRPr lang="en-IN"/>
            </a:p>
          </p:txBody>
        </p:sp>
        <p:sp>
          <p:nvSpPr>
            <p:cNvPr id="22" name="TextBox 22"/>
            <p:cNvSpPr txBox="1"/>
            <p:nvPr/>
          </p:nvSpPr>
          <p:spPr>
            <a:xfrm>
              <a:off x="0" y="-38100"/>
              <a:ext cx="1751107" cy="850900"/>
            </a:xfrm>
            <a:prstGeom prst="rect">
              <a:avLst/>
            </a:prstGeom>
          </p:spPr>
          <p:txBody>
            <a:bodyPr lIns="50800" tIns="50800" rIns="50800" bIns="50800" rtlCol="0" anchor="ctr"/>
            <a:lstStyle/>
            <a:p>
              <a:pPr algn="ctr">
                <a:lnSpc>
                  <a:spcPts val="3483"/>
                </a:lnSpc>
              </a:pPr>
              <a:endParaRPr/>
            </a:p>
          </p:txBody>
        </p:sp>
      </p:grpSp>
      <p:grpSp>
        <p:nvGrpSpPr>
          <p:cNvPr id="23" name="Group 23"/>
          <p:cNvGrpSpPr/>
          <p:nvPr/>
        </p:nvGrpSpPr>
        <p:grpSpPr>
          <a:xfrm>
            <a:off x="655591" y="5646090"/>
            <a:ext cx="6648733" cy="3086100"/>
            <a:chOff x="0" y="0"/>
            <a:chExt cx="1751107" cy="812800"/>
          </a:xfrm>
        </p:grpSpPr>
        <p:sp>
          <p:nvSpPr>
            <p:cNvPr id="24" name="Freeform 24"/>
            <p:cNvSpPr/>
            <p:nvPr/>
          </p:nvSpPr>
          <p:spPr>
            <a:xfrm>
              <a:off x="0" y="0"/>
              <a:ext cx="1751107" cy="812800"/>
            </a:xfrm>
            <a:custGeom>
              <a:avLst/>
              <a:gdLst/>
              <a:ahLst/>
              <a:cxnLst/>
              <a:rect l="l" t="t" r="r" b="b"/>
              <a:pathLst>
                <a:path w="1751107" h="812800">
                  <a:moveTo>
                    <a:pt x="59385" y="0"/>
                  </a:moveTo>
                  <a:lnTo>
                    <a:pt x="1691721" y="0"/>
                  </a:lnTo>
                  <a:cubicBezTo>
                    <a:pt x="1707471" y="0"/>
                    <a:pt x="1722576" y="6257"/>
                    <a:pt x="1733713" y="17394"/>
                  </a:cubicBezTo>
                  <a:cubicBezTo>
                    <a:pt x="1744850" y="28531"/>
                    <a:pt x="1751107" y="43635"/>
                    <a:pt x="1751107" y="59385"/>
                  </a:cubicBezTo>
                  <a:lnTo>
                    <a:pt x="1751107" y="753415"/>
                  </a:lnTo>
                  <a:cubicBezTo>
                    <a:pt x="1751107" y="769165"/>
                    <a:pt x="1744850" y="784269"/>
                    <a:pt x="1733713" y="795406"/>
                  </a:cubicBezTo>
                  <a:cubicBezTo>
                    <a:pt x="1722576" y="806543"/>
                    <a:pt x="1707471" y="812800"/>
                    <a:pt x="1691721" y="812800"/>
                  </a:cubicBezTo>
                  <a:lnTo>
                    <a:pt x="59385" y="812800"/>
                  </a:lnTo>
                  <a:cubicBezTo>
                    <a:pt x="43635" y="812800"/>
                    <a:pt x="28531" y="806543"/>
                    <a:pt x="17394" y="795406"/>
                  </a:cubicBezTo>
                  <a:cubicBezTo>
                    <a:pt x="6257" y="784269"/>
                    <a:pt x="0" y="769165"/>
                    <a:pt x="0" y="753415"/>
                  </a:cubicBezTo>
                  <a:lnTo>
                    <a:pt x="0" y="59385"/>
                  </a:lnTo>
                  <a:cubicBezTo>
                    <a:pt x="0" y="43635"/>
                    <a:pt x="6257" y="28531"/>
                    <a:pt x="17394" y="17394"/>
                  </a:cubicBezTo>
                  <a:cubicBezTo>
                    <a:pt x="28531" y="6257"/>
                    <a:pt x="43635" y="0"/>
                    <a:pt x="59385" y="0"/>
                  </a:cubicBezTo>
                  <a:close/>
                </a:path>
              </a:pathLst>
            </a:custGeom>
            <a:solidFill>
              <a:srgbClr val="000000">
                <a:alpha val="0"/>
              </a:srgbClr>
            </a:solidFill>
            <a:ln w="19050" cap="rnd">
              <a:solidFill>
                <a:srgbClr val="000000"/>
              </a:solidFill>
              <a:prstDash val="solid"/>
              <a:round/>
            </a:ln>
          </p:spPr>
          <p:txBody>
            <a:bodyPr/>
            <a:lstStyle/>
            <a:p>
              <a:endParaRPr lang="en-IN"/>
            </a:p>
          </p:txBody>
        </p:sp>
        <p:sp>
          <p:nvSpPr>
            <p:cNvPr id="25" name="TextBox 25"/>
            <p:cNvSpPr txBox="1"/>
            <p:nvPr/>
          </p:nvSpPr>
          <p:spPr>
            <a:xfrm>
              <a:off x="0" y="-38100"/>
              <a:ext cx="1751107" cy="850900"/>
            </a:xfrm>
            <a:prstGeom prst="rect">
              <a:avLst/>
            </a:prstGeom>
          </p:spPr>
          <p:txBody>
            <a:bodyPr lIns="50800" tIns="50800" rIns="50800" bIns="50800" rtlCol="0" anchor="ctr"/>
            <a:lstStyle/>
            <a:p>
              <a:pPr algn="ctr">
                <a:lnSpc>
                  <a:spcPts val="3483"/>
                </a:lnSpc>
              </a:pPr>
              <a:endParaRPr/>
            </a:p>
          </p:txBody>
        </p:sp>
      </p:grpSp>
      <p:grpSp>
        <p:nvGrpSpPr>
          <p:cNvPr id="26" name="Group 26"/>
          <p:cNvGrpSpPr/>
          <p:nvPr/>
        </p:nvGrpSpPr>
        <p:grpSpPr>
          <a:xfrm>
            <a:off x="7821925" y="1747117"/>
            <a:ext cx="9904970" cy="2884308"/>
            <a:chOff x="0" y="0"/>
            <a:chExt cx="2608716" cy="759653"/>
          </a:xfrm>
        </p:grpSpPr>
        <p:sp>
          <p:nvSpPr>
            <p:cNvPr id="27" name="Freeform 27"/>
            <p:cNvSpPr/>
            <p:nvPr/>
          </p:nvSpPr>
          <p:spPr>
            <a:xfrm>
              <a:off x="0" y="0"/>
              <a:ext cx="2608717" cy="759653"/>
            </a:xfrm>
            <a:custGeom>
              <a:avLst/>
              <a:gdLst/>
              <a:ahLst/>
              <a:cxnLst/>
              <a:rect l="l" t="t" r="r" b="b"/>
              <a:pathLst>
                <a:path w="2608717" h="759653">
                  <a:moveTo>
                    <a:pt x="39863" y="0"/>
                  </a:moveTo>
                  <a:lnTo>
                    <a:pt x="2568854" y="0"/>
                  </a:lnTo>
                  <a:cubicBezTo>
                    <a:pt x="2590869" y="0"/>
                    <a:pt x="2608717" y="17847"/>
                    <a:pt x="2608717" y="39863"/>
                  </a:cubicBezTo>
                  <a:lnTo>
                    <a:pt x="2608717" y="719791"/>
                  </a:lnTo>
                  <a:cubicBezTo>
                    <a:pt x="2608717" y="741806"/>
                    <a:pt x="2590869" y="759653"/>
                    <a:pt x="2568854" y="759653"/>
                  </a:cubicBezTo>
                  <a:lnTo>
                    <a:pt x="39863" y="759653"/>
                  </a:lnTo>
                  <a:cubicBezTo>
                    <a:pt x="17847" y="759653"/>
                    <a:pt x="0" y="741806"/>
                    <a:pt x="0" y="719791"/>
                  </a:cubicBezTo>
                  <a:lnTo>
                    <a:pt x="0" y="39863"/>
                  </a:lnTo>
                  <a:cubicBezTo>
                    <a:pt x="0" y="17847"/>
                    <a:pt x="17847" y="0"/>
                    <a:pt x="39863" y="0"/>
                  </a:cubicBezTo>
                  <a:close/>
                </a:path>
              </a:pathLst>
            </a:custGeom>
            <a:solidFill>
              <a:srgbClr val="000000">
                <a:alpha val="0"/>
              </a:srgbClr>
            </a:solidFill>
            <a:ln w="19050" cap="rnd">
              <a:solidFill>
                <a:srgbClr val="000000"/>
              </a:solidFill>
              <a:prstDash val="solid"/>
              <a:round/>
            </a:ln>
          </p:spPr>
          <p:txBody>
            <a:bodyPr/>
            <a:lstStyle/>
            <a:p>
              <a:endParaRPr lang="en-IN"/>
            </a:p>
          </p:txBody>
        </p:sp>
        <p:sp>
          <p:nvSpPr>
            <p:cNvPr id="28" name="TextBox 28"/>
            <p:cNvSpPr txBox="1"/>
            <p:nvPr/>
          </p:nvSpPr>
          <p:spPr>
            <a:xfrm>
              <a:off x="0" y="-38100"/>
              <a:ext cx="2608716" cy="797753"/>
            </a:xfrm>
            <a:prstGeom prst="rect">
              <a:avLst/>
            </a:prstGeom>
          </p:spPr>
          <p:txBody>
            <a:bodyPr lIns="50800" tIns="50800" rIns="50800" bIns="50800" rtlCol="0" anchor="ctr"/>
            <a:lstStyle/>
            <a:p>
              <a:pPr algn="ctr">
                <a:lnSpc>
                  <a:spcPts val="3483"/>
                </a:lnSpc>
              </a:pPr>
              <a:endParaRPr/>
            </a:p>
          </p:txBody>
        </p:sp>
      </p:grpSp>
      <p:grpSp>
        <p:nvGrpSpPr>
          <p:cNvPr id="29" name="Group 29"/>
          <p:cNvGrpSpPr/>
          <p:nvPr/>
        </p:nvGrpSpPr>
        <p:grpSpPr>
          <a:xfrm>
            <a:off x="7821925" y="4993375"/>
            <a:ext cx="9904970" cy="4086697"/>
            <a:chOff x="0" y="0"/>
            <a:chExt cx="2608716" cy="1076332"/>
          </a:xfrm>
        </p:grpSpPr>
        <p:sp>
          <p:nvSpPr>
            <p:cNvPr id="30" name="Freeform 30"/>
            <p:cNvSpPr/>
            <p:nvPr/>
          </p:nvSpPr>
          <p:spPr>
            <a:xfrm>
              <a:off x="0" y="0"/>
              <a:ext cx="2608717" cy="1076332"/>
            </a:xfrm>
            <a:custGeom>
              <a:avLst/>
              <a:gdLst/>
              <a:ahLst/>
              <a:cxnLst/>
              <a:rect l="l" t="t" r="r" b="b"/>
              <a:pathLst>
                <a:path w="2608717" h="1076332">
                  <a:moveTo>
                    <a:pt x="39863" y="0"/>
                  </a:moveTo>
                  <a:lnTo>
                    <a:pt x="2568854" y="0"/>
                  </a:lnTo>
                  <a:cubicBezTo>
                    <a:pt x="2590869" y="0"/>
                    <a:pt x="2608717" y="17847"/>
                    <a:pt x="2608717" y="39863"/>
                  </a:cubicBezTo>
                  <a:lnTo>
                    <a:pt x="2608717" y="1036469"/>
                  </a:lnTo>
                  <a:cubicBezTo>
                    <a:pt x="2608717" y="1058485"/>
                    <a:pt x="2590869" y="1076332"/>
                    <a:pt x="2568854" y="1076332"/>
                  </a:cubicBezTo>
                  <a:lnTo>
                    <a:pt x="39863" y="1076332"/>
                  </a:lnTo>
                  <a:cubicBezTo>
                    <a:pt x="17847" y="1076332"/>
                    <a:pt x="0" y="1058485"/>
                    <a:pt x="0" y="1036469"/>
                  </a:cubicBezTo>
                  <a:lnTo>
                    <a:pt x="0" y="39863"/>
                  </a:lnTo>
                  <a:cubicBezTo>
                    <a:pt x="0" y="17847"/>
                    <a:pt x="17847" y="0"/>
                    <a:pt x="39863" y="0"/>
                  </a:cubicBezTo>
                  <a:close/>
                </a:path>
              </a:pathLst>
            </a:custGeom>
            <a:solidFill>
              <a:srgbClr val="000000">
                <a:alpha val="0"/>
              </a:srgbClr>
            </a:solidFill>
            <a:ln w="19050" cap="rnd">
              <a:solidFill>
                <a:srgbClr val="000000"/>
              </a:solidFill>
              <a:prstDash val="solid"/>
              <a:round/>
            </a:ln>
          </p:spPr>
          <p:txBody>
            <a:bodyPr/>
            <a:lstStyle/>
            <a:p>
              <a:endParaRPr lang="en-IN"/>
            </a:p>
          </p:txBody>
        </p:sp>
        <p:sp>
          <p:nvSpPr>
            <p:cNvPr id="31" name="TextBox 31"/>
            <p:cNvSpPr txBox="1"/>
            <p:nvPr/>
          </p:nvSpPr>
          <p:spPr>
            <a:xfrm>
              <a:off x="0" y="-38100"/>
              <a:ext cx="2608716" cy="1114432"/>
            </a:xfrm>
            <a:prstGeom prst="rect">
              <a:avLst/>
            </a:prstGeom>
          </p:spPr>
          <p:txBody>
            <a:bodyPr lIns="50800" tIns="50800" rIns="50800" bIns="50800" rtlCol="0" anchor="ctr"/>
            <a:lstStyle/>
            <a:p>
              <a:pPr algn="ctr">
                <a:lnSpc>
                  <a:spcPts val="3483"/>
                </a:lnSpc>
              </a:pPr>
              <a:endParaRPr/>
            </a:p>
          </p:txBody>
        </p:sp>
      </p:grpSp>
      <p:grpSp>
        <p:nvGrpSpPr>
          <p:cNvPr id="32" name="Group 32"/>
          <p:cNvGrpSpPr/>
          <p:nvPr/>
        </p:nvGrpSpPr>
        <p:grpSpPr>
          <a:xfrm>
            <a:off x="1362636" y="1479615"/>
            <a:ext cx="2829924" cy="540995"/>
            <a:chOff x="0" y="0"/>
            <a:chExt cx="745330" cy="142484"/>
          </a:xfrm>
        </p:grpSpPr>
        <p:sp>
          <p:nvSpPr>
            <p:cNvPr id="33" name="Freeform 33"/>
            <p:cNvSpPr/>
            <p:nvPr/>
          </p:nvSpPr>
          <p:spPr>
            <a:xfrm>
              <a:off x="0" y="0"/>
              <a:ext cx="745330" cy="142484"/>
            </a:xfrm>
            <a:custGeom>
              <a:avLst/>
              <a:gdLst/>
              <a:ahLst/>
              <a:cxnLst/>
              <a:rect l="l" t="t" r="r" b="b"/>
              <a:pathLst>
                <a:path w="745330" h="142484">
                  <a:moveTo>
                    <a:pt x="71242" y="0"/>
                  </a:moveTo>
                  <a:lnTo>
                    <a:pt x="674088" y="0"/>
                  </a:lnTo>
                  <a:cubicBezTo>
                    <a:pt x="713434" y="0"/>
                    <a:pt x="745330" y="31896"/>
                    <a:pt x="745330" y="71242"/>
                  </a:cubicBezTo>
                  <a:lnTo>
                    <a:pt x="745330" y="71242"/>
                  </a:lnTo>
                  <a:cubicBezTo>
                    <a:pt x="745330" y="110588"/>
                    <a:pt x="713434" y="142484"/>
                    <a:pt x="674088" y="142484"/>
                  </a:cubicBezTo>
                  <a:lnTo>
                    <a:pt x="71242" y="142484"/>
                  </a:lnTo>
                  <a:cubicBezTo>
                    <a:pt x="31896" y="142484"/>
                    <a:pt x="0" y="110588"/>
                    <a:pt x="0" y="71242"/>
                  </a:cubicBezTo>
                  <a:lnTo>
                    <a:pt x="0" y="71242"/>
                  </a:lnTo>
                  <a:cubicBezTo>
                    <a:pt x="0" y="31896"/>
                    <a:pt x="31896" y="0"/>
                    <a:pt x="71242" y="0"/>
                  </a:cubicBezTo>
                  <a:close/>
                </a:path>
              </a:pathLst>
            </a:custGeom>
            <a:solidFill>
              <a:srgbClr val="58B4E0"/>
            </a:solidFill>
          </p:spPr>
          <p:txBody>
            <a:bodyPr/>
            <a:lstStyle/>
            <a:p>
              <a:endParaRPr lang="en-IN"/>
            </a:p>
          </p:txBody>
        </p:sp>
        <p:sp>
          <p:nvSpPr>
            <p:cNvPr id="34" name="TextBox 34"/>
            <p:cNvSpPr txBox="1"/>
            <p:nvPr/>
          </p:nvSpPr>
          <p:spPr>
            <a:xfrm>
              <a:off x="0" y="-38100"/>
              <a:ext cx="745330" cy="180584"/>
            </a:xfrm>
            <a:prstGeom prst="rect">
              <a:avLst/>
            </a:prstGeom>
          </p:spPr>
          <p:txBody>
            <a:bodyPr lIns="50800" tIns="50800" rIns="50800" bIns="50800" rtlCol="0" anchor="ctr"/>
            <a:lstStyle/>
            <a:p>
              <a:pPr algn="ctr">
                <a:lnSpc>
                  <a:spcPts val="3483"/>
                </a:lnSpc>
              </a:pPr>
              <a:endParaRPr/>
            </a:p>
          </p:txBody>
        </p:sp>
      </p:grpSp>
      <p:sp>
        <p:nvSpPr>
          <p:cNvPr id="35" name="TextBox 35"/>
          <p:cNvSpPr txBox="1"/>
          <p:nvPr/>
        </p:nvSpPr>
        <p:spPr>
          <a:xfrm>
            <a:off x="349427" y="504277"/>
            <a:ext cx="6412566" cy="409575"/>
          </a:xfrm>
          <a:prstGeom prst="rect">
            <a:avLst/>
          </a:prstGeom>
        </p:spPr>
        <p:txBody>
          <a:bodyPr lIns="0" tIns="0" rIns="0" bIns="0" rtlCol="0" anchor="t">
            <a:spAutoFit/>
          </a:bodyPr>
          <a:lstStyle/>
          <a:p>
            <a:pPr algn="ctr">
              <a:lnSpc>
                <a:spcPts val="3296"/>
              </a:lnSpc>
              <a:spcBef>
                <a:spcPct val="0"/>
              </a:spcBef>
            </a:pPr>
            <a:r>
              <a:rPr lang="en-US" sz="2747" b="1">
                <a:solidFill>
                  <a:srgbClr val="FFFFFF"/>
                </a:solidFill>
                <a:latin typeface="Montserrat Bold"/>
                <a:ea typeface="Montserrat Bold"/>
                <a:cs typeface="Montserrat Bold"/>
                <a:sym typeface="Montserrat Bold"/>
              </a:rPr>
              <a:t>SAMARTH SHUKLA</a:t>
            </a:r>
            <a:r>
              <a:rPr lang="en-US" sz="2747">
                <a:solidFill>
                  <a:srgbClr val="FFFFFF"/>
                </a:solidFill>
                <a:latin typeface="Montserrat"/>
                <a:ea typeface="Montserrat"/>
                <a:cs typeface="Montserrat"/>
                <a:sym typeface="Montserrat"/>
              </a:rPr>
              <a:t>-FITFREAK USER</a:t>
            </a:r>
          </a:p>
        </p:txBody>
      </p:sp>
      <p:grpSp>
        <p:nvGrpSpPr>
          <p:cNvPr id="36" name="Group 36"/>
          <p:cNvGrpSpPr/>
          <p:nvPr/>
        </p:nvGrpSpPr>
        <p:grpSpPr>
          <a:xfrm>
            <a:off x="1362636" y="5375593"/>
            <a:ext cx="2829924" cy="540995"/>
            <a:chOff x="0" y="0"/>
            <a:chExt cx="745330" cy="142484"/>
          </a:xfrm>
        </p:grpSpPr>
        <p:sp>
          <p:nvSpPr>
            <p:cNvPr id="37" name="Freeform 37"/>
            <p:cNvSpPr/>
            <p:nvPr/>
          </p:nvSpPr>
          <p:spPr>
            <a:xfrm>
              <a:off x="0" y="0"/>
              <a:ext cx="745330" cy="142484"/>
            </a:xfrm>
            <a:custGeom>
              <a:avLst/>
              <a:gdLst/>
              <a:ahLst/>
              <a:cxnLst/>
              <a:rect l="l" t="t" r="r" b="b"/>
              <a:pathLst>
                <a:path w="745330" h="142484">
                  <a:moveTo>
                    <a:pt x="71242" y="0"/>
                  </a:moveTo>
                  <a:lnTo>
                    <a:pt x="674088" y="0"/>
                  </a:lnTo>
                  <a:cubicBezTo>
                    <a:pt x="713434" y="0"/>
                    <a:pt x="745330" y="31896"/>
                    <a:pt x="745330" y="71242"/>
                  </a:cubicBezTo>
                  <a:lnTo>
                    <a:pt x="745330" y="71242"/>
                  </a:lnTo>
                  <a:cubicBezTo>
                    <a:pt x="745330" y="110588"/>
                    <a:pt x="713434" y="142484"/>
                    <a:pt x="674088" y="142484"/>
                  </a:cubicBezTo>
                  <a:lnTo>
                    <a:pt x="71242" y="142484"/>
                  </a:lnTo>
                  <a:cubicBezTo>
                    <a:pt x="31896" y="142484"/>
                    <a:pt x="0" y="110588"/>
                    <a:pt x="0" y="71242"/>
                  </a:cubicBezTo>
                  <a:lnTo>
                    <a:pt x="0" y="71242"/>
                  </a:lnTo>
                  <a:cubicBezTo>
                    <a:pt x="0" y="31896"/>
                    <a:pt x="31896" y="0"/>
                    <a:pt x="71242" y="0"/>
                  </a:cubicBezTo>
                  <a:close/>
                </a:path>
              </a:pathLst>
            </a:custGeom>
            <a:solidFill>
              <a:srgbClr val="58B4E0"/>
            </a:solidFill>
          </p:spPr>
          <p:txBody>
            <a:bodyPr/>
            <a:lstStyle/>
            <a:p>
              <a:endParaRPr lang="en-IN"/>
            </a:p>
          </p:txBody>
        </p:sp>
        <p:sp>
          <p:nvSpPr>
            <p:cNvPr id="38" name="TextBox 38"/>
            <p:cNvSpPr txBox="1"/>
            <p:nvPr/>
          </p:nvSpPr>
          <p:spPr>
            <a:xfrm>
              <a:off x="0" y="-38100"/>
              <a:ext cx="745330" cy="180584"/>
            </a:xfrm>
            <a:prstGeom prst="rect">
              <a:avLst/>
            </a:prstGeom>
          </p:spPr>
          <p:txBody>
            <a:bodyPr lIns="50800" tIns="50800" rIns="50800" bIns="50800" rtlCol="0" anchor="ctr"/>
            <a:lstStyle/>
            <a:p>
              <a:pPr algn="ctr">
                <a:lnSpc>
                  <a:spcPts val="3483"/>
                </a:lnSpc>
              </a:pPr>
              <a:endParaRPr/>
            </a:p>
          </p:txBody>
        </p:sp>
      </p:grpSp>
      <p:grpSp>
        <p:nvGrpSpPr>
          <p:cNvPr id="39" name="Group 39"/>
          <p:cNvGrpSpPr/>
          <p:nvPr/>
        </p:nvGrpSpPr>
        <p:grpSpPr>
          <a:xfrm>
            <a:off x="8662569" y="1479615"/>
            <a:ext cx="2829924" cy="540995"/>
            <a:chOff x="0" y="0"/>
            <a:chExt cx="745330" cy="142484"/>
          </a:xfrm>
        </p:grpSpPr>
        <p:sp>
          <p:nvSpPr>
            <p:cNvPr id="40" name="Freeform 40"/>
            <p:cNvSpPr/>
            <p:nvPr/>
          </p:nvSpPr>
          <p:spPr>
            <a:xfrm>
              <a:off x="0" y="0"/>
              <a:ext cx="745330" cy="142484"/>
            </a:xfrm>
            <a:custGeom>
              <a:avLst/>
              <a:gdLst/>
              <a:ahLst/>
              <a:cxnLst/>
              <a:rect l="l" t="t" r="r" b="b"/>
              <a:pathLst>
                <a:path w="745330" h="142484">
                  <a:moveTo>
                    <a:pt x="71242" y="0"/>
                  </a:moveTo>
                  <a:lnTo>
                    <a:pt x="674088" y="0"/>
                  </a:lnTo>
                  <a:cubicBezTo>
                    <a:pt x="713434" y="0"/>
                    <a:pt x="745330" y="31896"/>
                    <a:pt x="745330" y="71242"/>
                  </a:cubicBezTo>
                  <a:lnTo>
                    <a:pt x="745330" y="71242"/>
                  </a:lnTo>
                  <a:cubicBezTo>
                    <a:pt x="745330" y="110588"/>
                    <a:pt x="713434" y="142484"/>
                    <a:pt x="674088" y="142484"/>
                  </a:cubicBezTo>
                  <a:lnTo>
                    <a:pt x="71242" y="142484"/>
                  </a:lnTo>
                  <a:cubicBezTo>
                    <a:pt x="31896" y="142484"/>
                    <a:pt x="0" y="110588"/>
                    <a:pt x="0" y="71242"/>
                  </a:cubicBezTo>
                  <a:lnTo>
                    <a:pt x="0" y="71242"/>
                  </a:lnTo>
                  <a:cubicBezTo>
                    <a:pt x="0" y="31896"/>
                    <a:pt x="31896" y="0"/>
                    <a:pt x="71242" y="0"/>
                  </a:cubicBezTo>
                  <a:close/>
                </a:path>
              </a:pathLst>
            </a:custGeom>
            <a:solidFill>
              <a:srgbClr val="58B4E0"/>
            </a:solidFill>
          </p:spPr>
          <p:txBody>
            <a:bodyPr/>
            <a:lstStyle/>
            <a:p>
              <a:endParaRPr lang="en-IN"/>
            </a:p>
          </p:txBody>
        </p:sp>
        <p:sp>
          <p:nvSpPr>
            <p:cNvPr id="41" name="TextBox 41"/>
            <p:cNvSpPr txBox="1"/>
            <p:nvPr/>
          </p:nvSpPr>
          <p:spPr>
            <a:xfrm>
              <a:off x="0" y="-38100"/>
              <a:ext cx="745330" cy="180584"/>
            </a:xfrm>
            <a:prstGeom prst="rect">
              <a:avLst/>
            </a:prstGeom>
          </p:spPr>
          <p:txBody>
            <a:bodyPr lIns="50800" tIns="50800" rIns="50800" bIns="50800" rtlCol="0" anchor="ctr"/>
            <a:lstStyle/>
            <a:p>
              <a:pPr algn="ctr">
                <a:lnSpc>
                  <a:spcPts val="3483"/>
                </a:lnSpc>
              </a:pPr>
              <a:endParaRPr/>
            </a:p>
          </p:txBody>
        </p:sp>
      </p:grpSp>
      <p:grpSp>
        <p:nvGrpSpPr>
          <p:cNvPr id="42" name="Group 42"/>
          <p:cNvGrpSpPr/>
          <p:nvPr/>
        </p:nvGrpSpPr>
        <p:grpSpPr>
          <a:xfrm>
            <a:off x="8662569" y="4722877"/>
            <a:ext cx="2829924" cy="540995"/>
            <a:chOff x="0" y="0"/>
            <a:chExt cx="745330" cy="142484"/>
          </a:xfrm>
        </p:grpSpPr>
        <p:sp>
          <p:nvSpPr>
            <p:cNvPr id="43" name="Freeform 43"/>
            <p:cNvSpPr/>
            <p:nvPr/>
          </p:nvSpPr>
          <p:spPr>
            <a:xfrm>
              <a:off x="0" y="0"/>
              <a:ext cx="745330" cy="142484"/>
            </a:xfrm>
            <a:custGeom>
              <a:avLst/>
              <a:gdLst/>
              <a:ahLst/>
              <a:cxnLst/>
              <a:rect l="l" t="t" r="r" b="b"/>
              <a:pathLst>
                <a:path w="745330" h="142484">
                  <a:moveTo>
                    <a:pt x="71242" y="0"/>
                  </a:moveTo>
                  <a:lnTo>
                    <a:pt x="674088" y="0"/>
                  </a:lnTo>
                  <a:cubicBezTo>
                    <a:pt x="713434" y="0"/>
                    <a:pt x="745330" y="31896"/>
                    <a:pt x="745330" y="71242"/>
                  </a:cubicBezTo>
                  <a:lnTo>
                    <a:pt x="745330" y="71242"/>
                  </a:lnTo>
                  <a:cubicBezTo>
                    <a:pt x="745330" y="110588"/>
                    <a:pt x="713434" y="142484"/>
                    <a:pt x="674088" y="142484"/>
                  </a:cubicBezTo>
                  <a:lnTo>
                    <a:pt x="71242" y="142484"/>
                  </a:lnTo>
                  <a:cubicBezTo>
                    <a:pt x="31896" y="142484"/>
                    <a:pt x="0" y="110588"/>
                    <a:pt x="0" y="71242"/>
                  </a:cubicBezTo>
                  <a:lnTo>
                    <a:pt x="0" y="71242"/>
                  </a:lnTo>
                  <a:cubicBezTo>
                    <a:pt x="0" y="31896"/>
                    <a:pt x="31896" y="0"/>
                    <a:pt x="71242" y="0"/>
                  </a:cubicBezTo>
                  <a:close/>
                </a:path>
              </a:pathLst>
            </a:custGeom>
            <a:solidFill>
              <a:srgbClr val="58B4E0"/>
            </a:solidFill>
          </p:spPr>
          <p:txBody>
            <a:bodyPr/>
            <a:lstStyle/>
            <a:p>
              <a:endParaRPr lang="en-IN"/>
            </a:p>
          </p:txBody>
        </p:sp>
        <p:sp>
          <p:nvSpPr>
            <p:cNvPr id="44" name="TextBox 44"/>
            <p:cNvSpPr txBox="1"/>
            <p:nvPr/>
          </p:nvSpPr>
          <p:spPr>
            <a:xfrm>
              <a:off x="0" y="-38100"/>
              <a:ext cx="745330" cy="180584"/>
            </a:xfrm>
            <a:prstGeom prst="rect">
              <a:avLst/>
            </a:prstGeom>
          </p:spPr>
          <p:txBody>
            <a:bodyPr lIns="50800" tIns="50800" rIns="50800" bIns="50800" rtlCol="0" anchor="ctr"/>
            <a:lstStyle/>
            <a:p>
              <a:pPr algn="ctr">
                <a:lnSpc>
                  <a:spcPts val="3483"/>
                </a:lnSpc>
              </a:pPr>
              <a:endParaRPr/>
            </a:p>
          </p:txBody>
        </p:sp>
      </p:grpSp>
      <p:sp>
        <p:nvSpPr>
          <p:cNvPr id="45" name="TextBox 45"/>
          <p:cNvSpPr txBox="1"/>
          <p:nvPr/>
        </p:nvSpPr>
        <p:spPr>
          <a:xfrm>
            <a:off x="173663" y="1578177"/>
            <a:ext cx="5383866" cy="343871"/>
          </a:xfrm>
          <a:prstGeom prst="rect">
            <a:avLst/>
          </a:prstGeom>
        </p:spPr>
        <p:txBody>
          <a:bodyPr lIns="0" tIns="0" rIns="0" bIns="0" rtlCol="0" anchor="t">
            <a:spAutoFit/>
          </a:bodyPr>
          <a:lstStyle/>
          <a:p>
            <a:pPr algn="ctr">
              <a:lnSpc>
                <a:spcPts val="2767"/>
              </a:lnSpc>
              <a:spcBef>
                <a:spcPct val="0"/>
              </a:spcBef>
            </a:pPr>
            <a:r>
              <a:rPr lang="en-US" sz="2306">
                <a:solidFill>
                  <a:srgbClr val="FFFFFF"/>
                </a:solidFill>
                <a:latin typeface="Montserrat"/>
                <a:ea typeface="Montserrat"/>
                <a:cs typeface="Montserrat"/>
                <a:sym typeface="Montserrat"/>
              </a:rPr>
              <a:t>BACKGROUND</a:t>
            </a:r>
          </a:p>
        </p:txBody>
      </p:sp>
      <p:sp>
        <p:nvSpPr>
          <p:cNvPr id="46" name="TextBox 46"/>
          <p:cNvSpPr txBox="1"/>
          <p:nvPr/>
        </p:nvSpPr>
        <p:spPr>
          <a:xfrm>
            <a:off x="513109" y="5503215"/>
            <a:ext cx="4528977" cy="298794"/>
          </a:xfrm>
          <a:prstGeom prst="rect">
            <a:avLst/>
          </a:prstGeom>
        </p:spPr>
        <p:txBody>
          <a:bodyPr lIns="0" tIns="0" rIns="0" bIns="0" rtlCol="0" anchor="t">
            <a:spAutoFit/>
          </a:bodyPr>
          <a:lstStyle/>
          <a:p>
            <a:pPr algn="ctr">
              <a:lnSpc>
                <a:spcPts val="2328"/>
              </a:lnSpc>
              <a:spcBef>
                <a:spcPct val="0"/>
              </a:spcBef>
            </a:pPr>
            <a:r>
              <a:rPr lang="en-US" sz="1940">
                <a:solidFill>
                  <a:srgbClr val="FFFFFF"/>
                </a:solidFill>
                <a:latin typeface="Montserrat"/>
                <a:ea typeface="Montserrat"/>
                <a:cs typeface="Montserrat"/>
                <a:sym typeface="Montserrat"/>
              </a:rPr>
              <a:t>CHALLENGES FACED</a:t>
            </a:r>
          </a:p>
        </p:txBody>
      </p:sp>
      <p:sp>
        <p:nvSpPr>
          <p:cNvPr id="47" name="TextBox 47"/>
          <p:cNvSpPr txBox="1"/>
          <p:nvPr/>
        </p:nvSpPr>
        <p:spPr>
          <a:xfrm>
            <a:off x="7304324" y="1576899"/>
            <a:ext cx="5423869" cy="346426"/>
          </a:xfrm>
          <a:prstGeom prst="rect">
            <a:avLst/>
          </a:prstGeom>
        </p:spPr>
        <p:txBody>
          <a:bodyPr lIns="0" tIns="0" rIns="0" bIns="0" rtlCol="0" anchor="t">
            <a:spAutoFit/>
          </a:bodyPr>
          <a:lstStyle/>
          <a:p>
            <a:pPr algn="ctr">
              <a:lnSpc>
                <a:spcPts val="2788"/>
              </a:lnSpc>
              <a:spcBef>
                <a:spcPct val="0"/>
              </a:spcBef>
            </a:pPr>
            <a:r>
              <a:rPr lang="en-US" sz="2323">
                <a:solidFill>
                  <a:srgbClr val="FFFFFF"/>
                </a:solidFill>
                <a:latin typeface="Montserrat"/>
                <a:ea typeface="Montserrat"/>
                <a:cs typeface="Montserrat"/>
                <a:sym typeface="Montserrat"/>
              </a:rPr>
              <a:t>DOUBTS/FEAR</a:t>
            </a:r>
          </a:p>
        </p:txBody>
      </p:sp>
      <p:sp>
        <p:nvSpPr>
          <p:cNvPr id="48" name="TextBox 48"/>
          <p:cNvSpPr txBox="1"/>
          <p:nvPr/>
        </p:nvSpPr>
        <p:spPr>
          <a:xfrm>
            <a:off x="7350541" y="4820162"/>
            <a:ext cx="5423869" cy="346426"/>
          </a:xfrm>
          <a:prstGeom prst="rect">
            <a:avLst/>
          </a:prstGeom>
        </p:spPr>
        <p:txBody>
          <a:bodyPr lIns="0" tIns="0" rIns="0" bIns="0" rtlCol="0" anchor="t">
            <a:spAutoFit/>
          </a:bodyPr>
          <a:lstStyle/>
          <a:p>
            <a:pPr algn="ctr">
              <a:lnSpc>
                <a:spcPts val="2788"/>
              </a:lnSpc>
              <a:spcBef>
                <a:spcPct val="0"/>
              </a:spcBef>
            </a:pPr>
            <a:r>
              <a:rPr lang="en-US" sz="2323">
                <a:solidFill>
                  <a:srgbClr val="FFFFFF"/>
                </a:solidFill>
                <a:latin typeface="Montserrat"/>
                <a:ea typeface="Montserrat"/>
                <a:cs typeface="Montserrat"/>
                <a:sym typeface="Montserrat"/>
              </a:rPr>
              <a:t>ASPIRATIONS</a:t>
            </a:r>
          </a:p>
        </p:txBody>
      </p:sp>
      <p:sp>
        <p:nvSpPr>
          <p:cNvPr id="49" name="TextBox 49"/>
          <p:cNvSpPr txBox="1"/>
          <p:nvPr/>
        </p:nvSpPr>
        <p:spPr>
          <a:xfrm>
            <a:off x="821284" y="2322867"/>
            <a:ext cx="6009082" cy="2273332"/>
          </a:xfrm>
          <a:prstGeom prst="rect">
            <a:avLst/>
          </a:prstGeom>
        </p:spPr>
        <p:txBody>
          <a:bodyPr lIns="0" tIns="0" rIns="0" bIns="0" rtlCol="0" anchor="t">
            <a:spAutoFit/>
          </a:bodyPr>
          <a:lstStyle/>
          <a:p>
            <a:pPr marL="479479" lvl="1" indent="-239740" algn="l">
              <a:lnSpc>
                <a:spcPts val="3064"/>
              </a:lnSpc>
              <a:buFont typeface="Arial"/>
              <a:buChar char="•"/>
            </a:pPr>
            <a:r>
              <a:rPr lang="en-US" sz="2220" spc="217">
                <a:solidFill>
                  <a:srgbClr val="000000"/>
                </a:solidFill>
                <a:latin typeface="Montserrat"/>
                <a:ea typeface="Montserrat"/>
                <a:cs typeface="Montserrat"/>
                <a:sym typeface="Montserrat"/>
              </a:rPr>
              <a:t>Persuing Btech</a:t>
            </a:r>
          </a:p>
          <a:p>
            <a:pPr marL="479479" lvl="1" indent="-239740" algn="l">
              <a:lnSpc>
                <a:spcPts val="3064"/>
              </a:lnSpc>
              <a:buFont typeface="Arial"/>
              <a:buChar char="•"/>
            </a:pPr>
            <a:r>
              <a:rPr lang="en-US" sz="2220" spc="217">
                <a:solidFill>
                  <a:srgbClr val="000000"/>
                </a:solidFill>
                <a:latin typeface="Montserrat"/>
                <a:ea typeface="Montserrat"/>
                <a:cs typeface="Montserrat"/>
                <a:sym typeface="Montserrat"/>
              </a:rPr>
              <a:t>Daily 8 hours or classes and 4 hours of self study.</a:t>
            </a:r>
          </a:p>
          <a:p>
            <a:pPr marL="479479" lvl="1" indent="-239740" algn="l">
              <a:lnSpc>
                <a:spcPts val="3064"/>
              </a:lnSpc>
              <a:buFont typeface="Arial"/>
              <a:buChar char="•"/>
            </a:pPr>
            <a:r>
              <a:rPr lang="en-US" sz="2220" spc="217">
                <a:solidFill>
                  <a:srgbClr val="000000"/>
                </a:solidFill>
                <a:latin typeface="Montserrat"/>
                <a:ea typeface="Montserrat"/>
                <a:cs typeface="Montserrat"/>
                <a:sym typeface="Montserrat"/>
              </a:rPr>
              <a:t>Suffers from cervical and back pain due to long sitting sessions</a:t>
            </a:r>
          </a:p>
          <a:p>
            <a:pPr algn="r">
              <a:lnSpc>
                <a:spcPts val="3064"/>
              </a:lnSpc>
            </a:pPr>
            <a:endParaRPr lang="en-US" sz="2220" spc="217">
              <a:solidFill>
                <a:srgbClr val="000000"/>
              </a:solidFill>
              <a:latin typeface="Montserrat"/>
              <a:ea typeface="Montserrat"/>
              <a:cs typeface="Montserrat"/>
              <a:sym typeface="Montserrat"/>
            </a:endParaRPr>
          </a:p>
        </p:txBody>
      </p:sp>
      <p:sp>
        <p:nvSpPr>
          <p:cNvPr id="50" name="TextBox 50"/>
          <p:cNvSpPr txBox="1"/>
          <p:nvPr/>
        </p:nvSpPr>
        <p:spPr>
          <a:xfrm>
            <a:off x="975416" y="6126138"/>
            <a:ext cx="6009082" cy="2654332"/>
          </a:xfrm>
          <a:prstGeom prst="rect">
            <a:avLst/>
          </a:prstGeom>
        </p:spPr>
        <p:txBody>
          <a:bodyPr lIns="0" tIns="0" rIns="0" bIns="0" rtlCol="0" anchor="t">
            <a:spAutoFit/>
          </a:bodyPr>
          <a:lstStyle/>
          <a:p>
            <a:pPr marL="479479" lvl="1" indent="-239740" algn="l">
              <a:lnSpc>
                <a:spcPts val="3064"/>
              </a:lnSpc>
              <a:buFont typeface="Arial"/>
              <a:buChar char="•"/>
            </a:pPr>
            <a:r>
              <a:rPr lang="en-US" sz="2220" spc="217">
                <a:solidFill>
                  <a:srgbClr val="000000"/>
                </a:solidFill>
                <a:latin typeface="Montserrat"/>
                <a:ea typeface="Montserrat"/>
                <a:cs typeface="Montserrat"/>
                <a:sym typeface="Montserrat"/>
              </a:rPr>
              <a:t>Not able to manage time</a:t>
            </a:r>
          </a:p>
          <a:p>
            <a:pPr marL="479479" lvl="1" indent="-239740" algn="l">
              <a:lnSpc>
                <a:spcPts val="3064"/>
              </a:lnSpc>
              <a:buFont typeface="Arial"/>
              <a:buChar char="•"/>
            </a:pPr>
            <a:r>
              <a:rPr lang="en-US" sz="2220" spc="217">
                <a:solidFill>
                  <a:srgbClr val="000000"/>
                </a:solidFill>
                <a:latin typeface="Montserrat"/>
                <a:ea typeface="Montserrat"/>
                <a:cs typeface="Montserrat"/>
                <a:sym typeface="Montserrat"/>
              </a:rPr>
              <a:t>Facing mental stress due to spending over time in front of screen.</a:t>
            </a:r>
          </a:p>
          <a:p>
            <a:pPr marL="479479" lvl="1" indent="-239740" algn="l">
              <a:lnSpc>
                <a:spcPts val="3064"/>
              </a:lnSpc>
              <a:buFont typeface="Arial"/>
              <a:buChar char="•"/>
            </a:pPr>
            <a:r>
              <a:rPr lang="en-US" sz="2220" spc="217">
                <a:solidFill>
                  <a:srgbClr val="000000"/>
                </a:solidFill>
                <a:latin typeface="Montserrat"/>
                <a:ea typeface="Montserrat"/>
                <a:cs typeface="Montserrat"/>
                <a:sym typeface="Montserrat"/>
              </a:rPr>
              <a:t>Getting confused as different people gives different advice.</a:t>
            </a:r>
          </a:p>
          <a:p>
            <a:pPr algn="r">
              <a:lnSpc>
                <a:spcPts val="3064"/>
              </a:lnSpc>
            </a:pPr>
            <a:endParaRPr lang="en-US" sz="2220" spc="217">
              <a:solidFill>
                <a:srgbClr val="000000"/>
              </a:solidFill>
              <a:latin typeface="Montserrat"/>
              <a:ea typeface="Montserrat"/>
              <a:cs typeface="Montserrat"/>
              <a:sym typeface="Montserrat"/>
            </a:endParaRPr>
          </a:p>
        </p:txBody>
      </p:sp>
      <p:sp>
        <p:nvSpPr>
          <p:cNvPr id="51" name="TextBox 51"/>
          <p:cNvSpPr txBox="1"/>
          <p:nvPr/>
        </p:nvSpPr>
        <p:spPr>
          <a:xfrm>
            <a:off x="8323499" y="2278817"/>
            <a:ext cx="8102130" cy="1511332"/>
          </a:xfrm>
          <a:prstGeom prst="rect">
            <a:avLst/>
          </a:prstGeom>
        </p:spPr>
        <p:txBody>
          <a:bodyPr lIns="0" tIns="0" rIns="0" bIns="0" rtlCol="0" anchor="t">
            <a:spAutoFit/>
          </a:bodyPr>
          <a:lstStyle/>
          <a:p>
            <a:pPr marL="479479" lvl="1" indent="-239740" algn="just">
              <a:lnSpc>
                <a:spcPts val="3064"/>
              </a:lnSpc>
              <a:buFont typeface="Arial"/>
              <a:buChar char="•"/>
            </a:pPr>
            <a:r>
              <a:rPr lang="en-US" sz="2220" spc="217">
                <a:solidFill>
                  <a:srgbClr val="000000"/>
                </a:solidFill>
                <a:latin typeface="Montserrat"/>
                <a:ea typeface="Montserrat"/>
                <a:cs typeface="Montserrat"/>
                <a:sym typeface="Montserrat"/>
              </a:rPr>
              <a:t>Might get rejected due to overweight.</a:t>
            </a:r>
          </a:p>
          <a:p>
            <a:pPr marL="479479" lvl="1" indent="-239740" algn="just">
              <a:lnSpc>
                <a:spcPts val="3064"/>
              </a:lnSpc>
              <a:buFont typeface="Arial"/>
              <a:buChar char="•"/>
            </a:pPr>
            <a:r>
              <a:rPr lang="en-US" sz="2220" spc="217">
                <a:solidFill>
                  <a:srgbClr val="000000"/>
                </a:solidFill>
                <a:latin typeface="Montserrat"/>
                <a:ea typeface="Montserrat"/>
                <a:cs typeface="Montserrat"/>
                <a:sym typeface="Montserrat"/>
              </a:rPr>
              <a:t>Overweight might led to some serious issues</a:t>
            </a:r>
          </a:p>
          <a:p>
            <a:pPr marL="479479" lvl="1" indent="-239740" algn="l">
              <a:lnSpc>
                <a:spcPts val="3064"/>
              </a:lnSpc>
              <a:buFont typeface="Arial"/>
              <a:buChar char="•"/>
            </a:pPr>
            <a:r>
              <a:rPr lang="en-US" sz="2220" spc="217">
                <a:solidFill>
                  <a:srgbClr val="000000"/>
                </a:solidFill>
                <a:latin typeface="Montserrat"/>
                <a:ea typeface="Montserrat"/>
                <a:cs typeface="Montserrat"/>
                <a:sym typeface="Montserrat"/>
              </a:rPr>
              <a:t>Would able to manage time ater buying those expensive plans?</a:t>
            </a:r>
          </a:p>
        </p:txBody>
      </p:sp>
      <p:sp>
        <p:nvSpPr>
          <p:cNvPr id="52" name="TextBox 52"/>
          <p:cNvSpPr txBox="1"/>
          <p:nvPr/>
        </p:nvSpPr>
        <p:spPr>
          <a:xfrm>
            <a:off x="8323499" y="5616297"/>
            <a:ext cx="8102130" cy="2273332"/>
          </a:xfrm>
          <a:prstGeom prst="rect">
            <a:avLst/>
          </a:prstGeom>
        </p:spPr>
        <p:txBody>
          <a:bodyPr lIns="0" tIns="0" rIns="0" bIns="0" rtlCol="0" anchor="t">
            <a:spAutoFit/>
          </a:bodyPr>
          <a:lstStyle/>
          <a:p>
            <a:pPr marL="479479" lvl="1" indent="-239740" algn="just">
              <a:lnSpc>
                <a:spcPts val="3064"/>
              </a:lnSpc>
              <a:buFont typeface="Arial"/>
              <a:buChar char="•"/>
            </a:pPr>
            <a:r>
              <a:rPr lang="en-US" sz="2220" spc="217">
                <a:solidFill>
                  <a:srgbClr val="000000"/>
                </a:solidFill>
                <a:latin typeface="Montserrat"/>
                <a:ea typeface="Montserrat"/>
                <a:cs typeface="Montserrat"/>
                <a:sym typeface="Montserrat"/>
              </a:rPr>
              <a:t>Knows very well that good physique build good confidence.</a:t>
            </a:r>
          </a:p>
          <a:p>
            <a:pPr marL="479479" lvl="1" indent="-239740" algn="just">
              <a:lnSpc>
                <a:spcPts val="3064"/>
              </a:lnSpc>
              <a:buFont typeface="Arial"/>
              <a:buChar char="•"/>
            </a:pPr>
            <a:r>
              <a:rPr lang="en-US" sz="2220" spc="217">
                <a:solidFill>
                  <a:srgbClr val="000000"/>
                </a:solidFill>
                <a:latin typeface="Montserrat"/>
                <a:ea typeface="Montserrat"/>
                <a:cs typeface="Montserrat"/>
                <a:sym typeface="Montserrat"/>
              </a:rPr>
              <a:t>Want to outstand in a group of people.</a:t>
            </a:r>
          </a:p>
          <a:p>
            <a:pPr marL="479479" lvl="1" indent="-239740" algn="l">
              <a:lnSpc>
                <a:spcPts val="3064"/>
              </a:lnSpc>
              <a:buFont typeface="Arial"/>
              <a:buChar char="•"/>
            </a:pPr>
            <a:r>
              <a:rPr lang="en-US" sz="2220" spc="217">
                <a:solidFill>
                  <a:srgbClr val="000000"/>
                </a:solidFill>
                <a:latin typeface="Montserrat"/>
                <a:ea typeface="Montserrat"/>
                <a:cs typeface="Montserrat"/>
                <a:sym typeface="Montserrat"/>
              </a:rPr>
              <a:t>Want peace of mind for better work performance</a:t>
            </a:r>
          </a:p>
          <a:p>
            <a:pPr algn="just">
              <a:lnSpc>
                <a:spcPts val="3064"/>
              </a:lnSpc>
            </a:pPr>
            <a:endParaRPr lang="en-US" sz="2220" spc="217">
              <a:solidFill>
                <a:srgbClr val="000000"/>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1239</Words>
  <Application>Microsoft Office PowerPoint</Application>
  <PresentationFormat>Custom</PresentationFormat>
  <Paragraphs>203</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and White Modern Gym Fitness Presentation</dc:title>
  <cp:lastModifiedBy>Raj Ojha</cp:lastModifiedBy>
  <cp:revision>3</cp:revision>
  <dcterms:created xsi:type="dcterms:W3CDTF">2006-08-16T00:00:00Z</dcterms:created>
  <dcterms:modified xsi:type="dcterms:W3CDTF">2024-12-14T02:47:26Z</dcterms:modified>
  <dc:identifier>DAGZLQ9DoZg</dc:identifier>
</cp:coreProperties>
</file>